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6" r:id="rId2"/>
    <p:sldId id="261" r:id="rId3"/>
    <p:sldId id="304" r:id="rId4"/>
    <p:sldId id="303" r:id="rId5"/>
    <p:sldId id="306" r:id="rId6"/>
    <p:sldId id="305" r:id="rId7"/>
    <p:sldId id="264" r:id="rId8"/>
    <p:sldId id="269" r:id="rId9"/>
    <p:sldId id="262" r:id="rId10"/>
    <p:sldId id="309" r:id="rId11"/>
    <p:sldId id="310" r:id="rId12"/>
    <p:sldId id="311" r:id="rId13"/>
    <p:sldId id="314" r:id="rId14"/>
    <p:sldId id="307" r:id="rId15"/>
    <p:sldId id="308" r:id="rId16"/>
    <p:sldId id="273" r:id="rId17"/>
    <p:sldId id="283" r:id="rId18"/>
    <p:sldId id="313" r:id="rId19"/>
    <p:sldId id="312" r:id="rId20"/>
    <p:sldId id="28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bert Seiser" initials="RS" lastIdx="4" clrIdx="0">
    <p:extLst>
      <p:ext uri="{19B8F6BF-5375-455C-9EA6-DF929625EA0E}">
        <p15:presenceInfo xmlns:p15="http://schemas.microsoft.com/office/powerpoint/2012/main" userId="S::rseiser@roosevelt.edu::cd5e15e4-b502-4744-b302-190c06e719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153"/>
    <p:restoredTop sz="82519"/>
  </p:normalViewPr>
  <p:slideViewPr>
    <p:cSldViewPr snapToGrid="0" snapToObjects="1">
      <p:cViewPr varScale="1">
        <p:scale>
          <a:sx n="92" d="100"/>
          <a:sy n="92" d="100"/>
        </p:scale>
        <p:origin x="1752" y="184"/>
      </p:cViewPr>
      <p:guideLst/>
    </p:cSldViewPr>
  </p:slideViewPr>
  <p:notesTextViewPr>
    <p:cViewPr>
      <p:scale>
        <a:sx n="1" d="1"/>
        <a:sy n="1" d="1"/>
      </p:scale>
      <p:origin x="0" y="0"/>
    </p:cViewPr>
  </p:notesTextViewPr>
  <p:sorterViewPr>
    <p:cViewPr>
      <p:scale>
        <a:sx n="127" d="100"/>
        <a:sy n="12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9D29E5-800B-434B-AE82-62FAE9FDB748}"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EC18348B-1E54-4604-924F-79BFB0DAB793}">
      <dgm:prSet/>
      <dgm:spPr/>
      <dgm:t>
        <a:bodyPr/>
        <a:lstStyle/>
        <a:p>
          <a:pPr>
            <a:lnSpc>
              <a:spcPct val="100000"/>
            </a:lnSpc>
          </a:pPr>
          <a:r>
            <a:rPr lang="en-US"/>
            <a:t>Exploratory Research</a:t>
          </a:r>
        </a:p>
      </dgm:t>
    </dgm:pt>
    <dgm:pt modelId="{BB54C0C1-F729-4874-A6BE-76892CC936D6}" type="parTrans" cxnId="{2BDF178C-BF84-47A6-9E77-E356E78A2AEA}">
      <dgm:prSet/>
      <dgm:spPr/>
      <dgm:t>
        <a:bodyPr/>
        <a:lstStyle/>
        <a:p>
          <a:endParaRPr lang="en-US"/>
        </a:p>
      </dgm:t>
    </dgm:pt>
    <dgm:pt modelId="{8B434FFE-BDC0-4087-ACA3-14582FE7CE6F}" type="sibTrans" cxnId="{2BDF178C-BF84-47A6-9E77-E356E78A2AEA}">
      <dgm:prSet/>
      <dgm:spPr/>
      <dgm:t>
        <a:bodyPr/>
        <a:lstStyle/>
        <a:p>
          <a:pPr>
            <a:lnSpc>
              <a:spcPct val="100000"/>
            </a:lnSpc>
          </a:pPr>
          <a:endParaRPr lang="en-US"/>
        </a:p>
      </dgm:t>
    </dgm:pt>
    <dgm:pt modelId="{BAC7BCF5-C6BE-4275-A626-9D9C117B2B65}">
      <dgm:prSet/>
      <dgm:spPr/>
      <dgm:t>
        <a:bodyPr/>
        <a:lstStyle/>
        <a:p>
          <a:pPr>
            <a:lnSpc>
              <a:spcPct val="100000"/>
            </a:lnSpc>
          </a:pPr>
          <a:r>
            <a:rPr lang="en-US" dirty="0"/>
            <a:t>Pre-clinical Studies</a:t>
          </a:r>
        </a:p>
      </dgm:t>
    </dgm:pt>
    <dgm:pt modelId="{024977A1-B756-4C5D-8E98-578279D1993C}" type="parTrans" cxnId="{106F2D9B-9A37-47BF-AB5C-1E4BD58BDC81}">
      <dgm:prSet/>
      <dgm:spPr/>
      <dgm:t>
        <a:bodyPr/>
        <a:lstStyle/>
        <a:p>
          <a:endParaRPr lang="en-US"/>
        </a:p>
      </dgm:t>
    </dgm:pt>
    <dgm:pt modelId="{406BEE37-46D9-42EE-ADA7-75CCA0CEFAC7}" type="sibTrans" cxnId="{106F2D9B-9A37-47BF-AB5C-1E4BD58BDC81}">
      <dgm:prSet/>
      <dgm:spPr/>
      <dgm:t>
        <a:bodyPr/>
        <a:lstStyle/>
        <a:p>
          <a:pPr>
            <a:lnSpc>
              <a:spcPct val="100000"/>
            </a:lnSpc>
          </a:pPr>
          <a:endParaRPr lang="en-US"/>
        </a:p>
      </dgm:t>
    </dgm:pt>
    <dgm:pt modelId="{DCEB7AA3-A449-4D3D-AC5A-4CFDA981F79E}">
      <dgm:prSet/>
      <dgm:spPr/>
      <dgm:t>
        <a:bodyPr/>
        <a:lstStyle/>
        <a:p>
          <a:pPr>
            <a:lnSpc>
              <a:spcPct val="100000"/>
            </a:lnSpc>
          </a:pPr>
          <a:r>
            <a:rPr lang="en-US"/>
            <a:t>Clinical Trials</a:t>
          </a:r>
        </a:p>
      </dgm:t>
    </dgm:pt>
    <dgm:pt modelId="{C7EAB5AB-D9D5-474E-850E-4D71E3B9ACEE}" type="parTrans" cxnId="{0CF79F90-A046-4D3F-B730-924E74160412}">
      <dgm:prSet/>
      <dgm:spPr/>
      <dgm:t>
        <a:bodyPr/>
        <a:lstStyle/>
        <a:p>
          <a:endParaRPr lang="en-US"/>
        </a:p>
      </dgm:t>
    </dgm:pt>
    <dgm:pt modelId="{C42A172B-A319-4376-AFFD-C3B480A65A56}" type="sibTrans" cxnId="{0CF79F90-A046-4D3F-B730-924E74160412}">
      <dgm:prSet/>
      <dgm:spPr/>
      <dgm:t>
        <a:bodyPr/>
        <a:lstStyle/>
        <a:p>
          <a:pPr>
            <a:lnSpc>
              <a:spcPct val="100000"/>
            </a:lnSpc>
          </a:pPr>
          <a:endParaRPr lang="en-US"/>
        </a:p>
      </dgm:t>
    </dgm:pt>
    <dgm:pt modelId="{BBCEDABB-6E57-4DCD-B893-330B6908C399}">
      <dgm:prSet/>
      <dgm:spPr/>
      <dgm:t>
        <a:bodyPr/>
        <a:lstStyle/>
        <a:p>
          <a:pPr>
            <a:lnSpc>
              <a:spcPct val="100000"/>
            </a:lnSpc>
          </a:pPr>
          <a:r>
            <a:rPr lang="en-US"/>
            <a:t>Regulatory Approval</a:t>
          </a:r>
        </a:p>
      </dgm:t>
    </dgm:pt>
    <dgm:pt modelId="{F00704AE-F968-4506-A216-55726078F44F}" type="parTrans" cxnId="{4B4D87ED-012E-4DEE-BE9B-E22712B54B60}">
      <dgm:prSet/>
      <dgm:spPr/>
      <dgm:t>
        <a:bodyPr/>
        <a:lstStyle/>
        <a:p>
          <a:endParaRPr lang="en-US"/>
        </a:p>
      </dgm:t>
    </dgm:pt>
    <dgm:pt modelId="{49E1B0D3-3D04-49F7-9A44-C9741AF6846A}" type="sibTrans" cxnId="{4B4D87ED-012E-4DEE-BE9B-E22712B54B60}">
      <dgm:prSet/>
      <dgm:spPr/>
      <dgm:t>
        <a:bodyPr/>
        <a:lstStyle/>
        <a:p>
          <a:pPr>
            <a:lnSpc>
              <a:spcPct val="100000"/>
            </a:lnSpc>
          </a:pPr>
          <a:endParaRPr lang="en-US"/>
        </a:p>
      </dgm:t>
    </dgm:pt>
    <dgm:pt modelId="{D7B4AE6F-C9FE-48BA-8D6C-8F74B96C09C5}">
      <dgm:prSet/>
      <dgm:spPr/>
      <dgm:t>
        <a:bodyPr/>
        <a:lstStyle/>
        <a:p>
          <a:pPr>
            <a:lnSpc>
              <a:spcPct val="100000"/>
            </a:lnSpc>
          </a:pPr>
          <a:r>
            <a:rPr lang="en-US"/>
            <a:t>Manufacturing</a:t>
          </a:r>
        </a:p>
      </dgm:t>
    </dgm:pt>
    <dgm:pt modelId="{303B1BC0-4636-4C1F-B54E-F1DC3D0071E8}" type="parTrans" cxnId="{2CD37229-12EE-4614-B2D6-4FE2255A11BF}">
      <dgm:prSet/>
      <dgm:spPr/>
      <dgm:t>
        <a:bodyPr/>
        <a:lstStyle/>
        <a:p>
          <a:endParaRPr lang="en-US"/>
        </a:p>
      </dgm:t>
    </dgm:pt>
    <dgm:pt modelId="{983BD565-D6E1-4041-BBBD-96F01BD62375}" type="sibTrans" cxnId="{2CD37229-12EE-4614-B2D6-4FE2255A11BF}">
      <dgm:prSet/>
      <dgm:spPr/>
      <dgm:t>
        <a:bodyPr/>
        <a:lstStyle/>
        <a:p>
          <a:pPr>
            <a:lnSpc>
              <a:spcPct val="100000"/>
            </a:lnSpc>
          </a:pPr>
          <a:endParaRPr lang="en-US"/>
        </a:p>
      </dgm:t>
    </dgm:pt>
    <dgm:pt modelId="{404DFDCC-A94B-4826-8C9E-85A951AF7AFB}">
      <dgm:prSet/>
      <dgm:spPr/>
      <dgm:t>
        <a:bodyPr/>
        <a:lstStyle/>
        <a:p>
          <a:pPr>
            <a:lnSpc>
              <a:spcPct val="100000"/>
            </a:lnSpc>
          </a:pPr>
          <a:r>
            <a:rPr lang="en-US"/>
            <a:t>Quality Control</a:t>
          </a:r>
        </a:p>
      </dgm:t>
    </dgm:pt>
    <dgm:pt modelId="{BBEB7C14-BDF8-43D9-8641-23B6F9C9E5E5}" type="parTrans" cxnId="{8AAE22A8-9FFE-4B16-904B-39BC616491C8}">
      <dgm:prSet/>
      <dgm:spPr/>
      <dgm:t>
        <a:bodyPr/>
        <a:lstStyle/>
        <a:p>
          <a:endParaRPr lang="en-US"/>
        </a:p>
      </dgm:t>
    </dgm:pt>
    <dgm:pt modelId="{4E9CB4CE-49A6-4851-91F7-0CA61F7DC1BA}" type="sibTrans" cxnId="{8AAE22A8-9FFE-4B16-904B-39BC616491C8}">
      <dgm:prSet/>
      <dgm:spPr/>
      <dgm:t>
        <a:bodyPr/>
        <a:lstStyle/>
        <a:p>
          <a:endParaRPr lang="en-US"/>
        </a:p>
      </dgm:t>
    </dgm:pt>
    <dgm:pt modelId="{391B0BFC-2FA7-4DD1-9ED2-CC7266EA75DD}" type="pres">
      <dgm:prSet presAssocID="{309D29E5-800B-434B-AE82-62FAE9FDB748}" presName="root" presStyleCnt="0">
        <dgm:presLayoutVars>
          <dgm:dir/>
          <dgm:resizeHandles val="exact"/>
        </dgm:presLayoutVars>
      </dgm:prSet>
      <dgm:spPr/>
    </dgm:pt>
    <dgm:pt modelId="{4012F6CA-05D3-4670-B233-801C9723E498}" type="pres">
      <dgm:prSet presAssocID="{309D29E5-800B-434B-AE82-62FAE9FDB748}" presName="container" presStyleCnt="0">
        <dgm:presLayoutVars>
          <dgm:dir/>
          <dgm:resizeHandles val="exact"/>
        </dgm:presLayoutVars>
      </dgm:prSet>
      <dgm:spPr/>
    </dgm:pt>
    <dgm:pt modelId="{2FA2AE20-AEEE-4B00-BF4F-B8270A5396A9}" type="pres">
      <dgm:prSet presAssocID="{EC18348B-1E54-4604-924F-79BFB0DAB793}" presName="compNode" presStyleCnt="0"/>
      <dgm:spPr/>
    </dgm:pt>
    <dgm:pt modelId="{84C1D7F4-E875-4DD7-9429-707BBA9B68B5}" type="pres">
      <dgm:prSet presAssocID="{EC18348B-1E54-4604-924F-79BFB0DAB793}" presName="iconBgRect" presStyleLbl="bgShp" presStyleIdx="0" presStyleCnt="6"/>
      <dgm:spPr/>
    </dgm:pt>
    <dgm:pt modelId="{1300297D-6865-45A0-8A1B-A0B555B9E0D3}" type="pres">
      <dgm:prSet presAssocID="{EC18348B-1E54-4604-924F-79BFB0DAB79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agnifying glass"/>
        </a:ext>
      </dgm:extLst>
    </dgm:pt>
    <dgm:pt modelId="{09ACB894-379F-4EF8-BCDE-EAA5E17A00C5}" type="pres">
      <dgm:prSet presAssocID="{EC18348B-1E54-4604-924F-79BFB0DAB793}" presName="spaceRect" presStyleCnt="0"/>
      <dgm:spPr/>
    </dgm:pt>
    <dgm:pt modelId="{201C2254-8CEA-42D5-B9C0-3DA5CBB535F3}" type="pres">
      <dgm:prSet presAssocID="{EC18348B-1E54-4604-924F-79BFB0DAB793}" presName="textRect" presStyleLbl="revTx" presStyleIdx="0" presStyleCnt="6">
        <dgm:presLayoutVars>
          <dgm:chMax val="1"/>
          <dgm:chPref val="1"/>
        </dgm:presLayoutVars>
      </dgm:prSet>
      <dgm:spPr/>
    </dgm:pt>
    <dgm:pt modelId="{2FEC7FD7-898D-4C3E-AEFA-88001BEF840F}" type="pres">
      <dgm:prSet presAssocID="{8B434FFE-BDC0-4087-ACA3-14582FE7CE6F}" presName="sibTrans" presStyleLbl="sibTrans2D1" presStyleIdx="0" presStyleCnt="0"/>
      <dgm:spPr/>
    </dgm:pt>
    <dgm:pt modelId="{FEB7C696-54A4-45EA-BB9C-81E421B2C2DF}" type="pres">
      <dgm:prSet presAssocID="{BAC7BCF5-C6BE-4275-A626-9D9C117B2B65}" presName="compNode" presStyleCnt="0"/>
      <dgm:spPr/>
    </dgm:pt>
    <dgm:pt modelId="{EF4A2DE5-4B74-4C20-B495-F54B37F90118}" type="pres">
      <dgm:prSet presAssocID="{BAC7BCF5-C6BE-4275-A626-9D9C117B2B65}" presName="iconBgRect" presStyleLbl="bgShp" presStyleIdx="1" presStyleCnt="6"/>
      <dgm:spPr/>
    </dgm:pt>
    <dgm:pt modelId="{D6C71C53-776F-4E1D-9ABD-A00D002EB862}" type="pres">
      <dgm:prSet presAssocID="{BAC7BCF5-C6BE-4275-A626-9D9C117B2B6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st tubes"/>
        </a:ext>
      </dgm:extLst>
    </dgm:pt>
    <dgm:pt modelId="{C8FD2123-CE7D-4148-AD29-AFEBFFB978B4}" type="pres">
      <dgm:prSet presAssocID="{BAC7BCF5-C6BE-4275-A626-9D9C117B2B65}" presName="spaceRect" presStyleCnt="0"/>
      <dgm:spPr/>
    </dgm:pt>
    <dgm:pt modelId="{2AD48F59-6C10-4B9F-BDD0-25179ED82A56}" type="pres">
      <dgm:prSet presAssocID="{BAC7BCF5-C6BE-4275-A626-9D9C117B2B65}" presName="textRect" presStyleLbl="revTx" presStyleIdx="1" presStyleCnt="6">
        <dgm:presLayoutVars>
          <dgm:chMax val="1"/>
          <dgm:chPref val="1"/>
        </dgm:presLayoutVars>
      </dgm:prSet>
      <dgm:spPr/>
    </dgm:pt>
    <dgm:pt modelId="{9BE47BBA-2877-4061-A310-202C4DA4BEEB}" type="pres">
      <dgm:prSet presAssocID="{406BEE37-46D9-42EE-ADA7-75CCA0CEFAC7}" presName="sibTrans" presStyleLbl="sibTrans2D1" presStyleIdx="0" presStyleCnt="0"/>
      <dgm:spPr/>
    </dgm:pt>
    <dgm:pt modelId="{BA00E4E6-F148-4629-A816-57B56317A74C}" type="pres">
      <dgm:prSet presAssocID="{DCEB7AA3-A449-4D3D-AC5A-4CFDA981F79E}" presName="compNode" presStyleCnt="0"/>
      <dgm:spPr/>
    </dgm:pt>
    <dgm:pt modelId="{A8845829-45D3-4EC8-A300-CFCA5DE6F2F9}" type="pres">
      <dgm:prSet presAssocID="{DCEB7AA3-A449-4D3D-AC5A-4CFDA981F79E}" presName="iconBgRect" presStyleLbl="bgShp" presStyleIdx="2" presStyleCnt="6"/>
      <dgm:spPr/>
    </dgm:pt>
    <dgm:pt modelId="{3D6D86A5-797A-45E4-AACE-26CCC6AA8EA3}" type="pres">
      <dgm:prSet presAssocID="{DCEB7AA3-A449-4D3D-AC5A-4CFDA981F79E}"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edicine"/>
        </a:ext>
      </dgm:extLst>
    </dgm:pt>
    <dgm:pt modelId="{AEA02CF6-4084-49F2-A208-E5544FFC03CA}" type="pres">
      <dgm:prSet presAssocID="{DCEB7AA3-A449-4D3D-AC5A-4CFDA981F79E}" presName="spaceRect" presStyleCnt="0"/>
      <dgm:spPr/>
    </dgm:pt>
    <dgm:pt modelId="{FB6BF01C-71A2-4412-B790-380601DE400C}" type="pres">
      <dgm:prSet presAssocID="{DCEB7AA3-A449-4D3D-AC5A-4CFDA981F79E}" presName="textRect" presStyleLbl="revTx" presStyleIdx="2" presStyleCnt="6">
        <dgm:presLayoutVars>
          <dgm:chMax val="1"/>
          <dgm:chPref val="1"/>
        </dgm:presLayoutVars>
      </dgm:prSet>
      <dgm:spPr/>
    </dgm:pt>
    <dgm:pt modelId="{F4250C93-BF83-45AB-9F02-C741EC4E6199}" type="pres">
      <dgm:prSet presAssocID="{C42A172B-A319-4376-AFFD-C3B480A65A56}" presName="sibTrans" presStyleLbl="sibTrans2D1" presStyleIdx="0" presStyleCnt="0"/>
      <dgm:spPr/>
    </dgm:pt>
    <dgm:pt modelId="{B17605D0-8C93-407F-A408-06B0D9A65B47}" type="pres">
      <dgm:prSet presAssocID="{BBCEDABB-6E57-4DCD-B893-330B6908C399}" presName="compNode" presStyleCnt="0"/>
      <dgm:spPr/>
    </dgm:pt>
    <dgm:pt modelId="{B229E7D0-BCAD-46C1-8A8E-D0DA09398B15}" type="pres">
      <dgm:prSet presAssocID="{BBCEDABB-6E57-4DCD-B893-330B6908C399}" presName="iconBgRect" presStyleLbl="bgShp" presStyleIdx="3" presStyleCnt="6"/>
      <dgm:spPr/>
    </dgm:pt>
    <dgm:pt modelId="{D90E72C8-38A3-4FC0-B4E4-B0109B4D56BB}" type="pres">
      <dgm:prSet presAssocID="{BBCEDABB-6E57-4DCD-B893-330B6908C399}"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4BF9E1CE-2F9A-4EF3-9E80-1961CE55A134}" type="pres">
      <dgm:prSet presAssocID="{BBCEDABB-6E57-4DCD-B893-330B6908C399}" presName="spaceRect" presStyleCnt="0"/>
      <dgm:spPr/>
    </dgm:pt>
    <dgm:pt modelId="{C04AE35D-8B28-4D73-A9F0-152E07BA2DAA}" type="pres">
      <dgm:prSet presAssocID="{BBCEDABB-6E57-4DCD-B893-330B6908C399}" presName="textRect" presStyleLbl="revTx" presStyleIdx="3" presStyleCnt="6">
        <dgm:presLayoutVars>
          <dgm:chMax val="1"/>
          <dgm:chPref val="1"/>
        </dgm:presLayoutVars>
      </dgm:prSet>
      <dgm:spPr/>
    </dgm:pt>
    <dgm:pt modelId="{515055FE-466E-40A4-BA3E-24F1775D8FC6}" type="pres">
      <dgm:prSet presAssocID="{49E1B0D3-3D04-49F7-9A44-C9741AF6846A}" presName="sibTrans" presStyleLbl="sibTrans2D1" presStyleIdx="0" presStyleCnt="0"/>
      <dgm:spPr/>
    </dgm:pt>
    <dgm:pt modelId="{8D0C540F-1244-4411-88CB-C24524F1B765}" type="pres">
      <dgm:prSet presAssocID="{D7B4AE6F-C9FE-48BA-8D6C-8F74B96C09C5}" presName="compNode" presStyleCnt="0"/>
      <dgm:spPr/>
    </dgm:pt>
    <dgm:pt modelId="{A70725EC-9660-4C0B-8F05-49800738ACCD}" type="pres">
      <dgm:prSet presAssocID="{D7B4AE6F-C9FE-48BA-8D6C-8F74B96C09C5}" presName="iconBgRect" presStyleLbl="bgShp" presStyleIdx="4" presStyleCnt="6"/>
      <dgm:spPr/>
    </dgm:pt>
    <dgm:pt modelId="{C6D66CF3-F88A-46B9-A059-51749E71D522}" type="pres">
      <dgm:prSet presAssocID="{D7B4AE6F-C9FE-48BA-8D6C-8F74B96C09C5}"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Factory"/>
        </a:ext>
      </dgm:extLst>
    </dgm:pt>
    <dgm:pt modelId="{5CFEFD9A-E643-4993-9322-4A7B9E1C88EE}" type="pres">
      <dgm:prSet presAssocID="{D7B4AE6F-C9FE-48BA-8D6C-8F74B96C09C5}" presName="spaceRect" presStyleCnt="0"/>
      <dgm:spPr/>
    </dgm:pt>
    <dgm:pt modelId="{0A3653F8-E188-4ADC-B6F7-B01B6C7421C9}" type="pres">
      <dgm:prSet presAssocID="{D7B4AE6F-C9FE-48BA-8D6C-8F74B96C09C5}" presName="textRect" presStyleLbl="revTx" presStyleIdx="4" presStyleCnt="6">
        <dgm:presLayoutVars>
          <dgm:chMax val="1"/>
          <dgm:chPref val="1"/>
        </dgm:presLayoutVars>
      </dgm:prSet>
      <dgm:spPr/>
    </dgm:pt>
    <dgm:pt modelId="{5065E3F1-5C5A-4F86-ABB1-15F2D9D0DB04}" type="pres">
      <dgm:prSet presAssocID="{983BD565-D6E1-4041-BBBD-96F01BD62375}" presName="sibTrans" presStyleLbl="sibTrans2D1" presStyleIdx="0" presStyleCnt="0"/>
      <dgm:spPr/>
    </dgm:pt>
    <dgm:pt modelId="{05F44C8B-8051-49FA-836E-211161F1DB96}" type="pres">
      <dgm:prSet presAssocID="{404DFDCC-A94B-4826-8C9E-85A951AF7AFB}" presName="compNode" presStyleCnt="0"/>
      <dgm:spPr/>
    </dgm:pt>
    <dgm:pt modelId="{9E2C83AA-3DAD-4A56-9D8E-E014176216EE}" type="pres">
      <dgm:prSet presAssocID="{404DFDCC-A94B-4826-8C9E-85A951AF7AFB}" presName="iconBgRect" presStyleLbl="bgShp" presStyleIdx="5" presStyleCnt="6"/>
      <dgm:spPr/>
    </dgm:pt>
    <dgm:pt modelId="{36817CA1-98BB-46BE-8F80-F314DF9E91E3}" type="pres">
      <dgm:prSet presAssocID="{404DFDCC-A94B-4826-8C9E-85A951AF7AFB}"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Check List"/>
        </a:ext>
      </dgm:extLst>
    </dgm:pt>
    <dgm:pt modelId="{450878F5-5DDF-437F-9B74-81A9770772D5}" type="pres">
      <dgm:prSet presAssocID="{404DFDCC-A94B-4826-8C9E-85A951AF7AFB}" presName="spaceRect" presStyleCnt="0"/>
      <dgm:spPr/>
    </dgm:pt>
    <dgm:pt modelId="{A35F004D-14AA-43BF-A24B-8D550CDF1542}" type="pres">
      <dgm:prSet presAssocID="{404DFDCC-A94B-4826-8C9E-85A951AF7AFB}" presName="textRect" presStyleLbl="revTx" presStyleIdx="5" presStyleCnt="6">
        <dgm:presLayoutVars>
          <dgm:chMax val="1"/>
          <dgm:chPref val="1"/>
        </dgm:presLayoutVars>
      </dgm:prSet>
      <dgm:spPr/>
    </dgm:pt>
  </dgm:ptLst>
  <dgm:cxnLst>
    <dgm:cxn modelId="{2CD37229-12EE-4614-B2D6-4FE2255A11BF}" srcId="{309D29E5-800B-434B-AE82-62FAE9FDB748}" destId="{D7B4AE6F-C9FE-48BA-8D6C-8F74B96C09C5}" srcOrd="4" destOrd="0" parTransId="{303B1BC0-4636-4C1F-B54E-F1DC3D0071E8}" sibTransId="{983BD565-D6E1-4041-BBBD-96F01BD62375}"/>
    <dgm:cxn modelId="{2E6A1A44-00CC-4E30-8574-24A9DB52E56C}" type="presOf" srcId="{EC18348B-1E54-4604-924F-79BFB0DAB793}" destId="{201C2254-8CEA-42D5-B9C0-3DA5CBB535F3}" srcOrd="0" destOrd="0" presId="urn:microsoft.com/office/officeart/2018/2/layout/IconCircleList"/>
    <dgm:cxn modelId="{EFFBD04E-F972-465D-8EFF-5EDC0C54D96F}" type="presOf" srcId="{BBCEDABB-6E57-4DCD-B893-330B6908C399}" destId="{C04AE35D-8B28-4D73-A9F0-152E07BA2DAA}" srcOrd="0" destOrd="0" presId="urn:microsoft.com/office/officeart/2018/2/layout/IconCircleList"/>
    <dgm:cxn modelId="{C5624069-2BF6-4FB1-AB68-D08A2C96E62C}" type="presOf" srcId="{406BEE37-46D9-42EE-ADA7-75CCA0CEFAC7}" destId="{9BE47BBA-2877-4061-A310-202C4DA4BEEB}" srcOrd="0" destOrd="0" presId="urn:microsoft.com/office/officeart/2018/2/layout/IconCircleList"/>
    <dgm:cxn modelId="{68936587-581A-4E3A-9E86-EAF82C7F3D47}" type="presOf" srcId="{BAC7BCF5-C6BE-4275-A626-9D9C117B2B65}" destId="{2AD48F59-6C10-4B9F-BDD0-25179ED82A56}" srcOrd="0" destOrd="0" presId="urn:microsoft.com/office/officeart/2018/2/layout/IconCircleList"/>
    <dgm:cxn modelId="{0712D48A-09BE-4797-AD85-50378810E8A8}" type="presOf" srcId="{8B434FFE-BDC0-4087-ACA3-14582FE7CE6F}" destId="{2FEC7FD7-898D-4C3E-AEFA-88001BEF840F}" srcOrd="0" destOrd="0" presId="urn:microsoft.com/office/officeart/2018/2/layout/IconCircleList"/>
    <dgm:cxn modelId="{2BDF178C-BF84-47A6-9E77-E356E78A2AEA}" srcId="{309D29E5-800B-434B-AE82-62FAE9FDB748}" destId="{EC18348B-1E54-4604-924F-79BFB0DAB793}" srcOrd="0" destOrd="0" parTransId="{BB54C0C1-F729-4874-A6BE-76892CC936D6}" sibTransId="{8B434FFE-BDC0-4087-ACA3-14582FE7CE6F}"/>
    <dgm:cxn modelId="{2676F48C-A74C-40AB-A9DC-78977C03E57B}" type="presOf" srcId="{404DFDCC-A94B-4826-8C9E-85A951AF7AFB}" destId="{A35F004D-14AA-43BF-A24B-8D550CDF1542}" srcOrd="0" destOrd="0" presId="urn:microsoft.com/office/officeart/2018/2/layout/IconCircleList"/>
    <dgm:cxn modelId="{0CF79F90-A046-4D3F-B730-924E74160412}" srcId="{309D29E5-800B-434B-AE82-62FAE9FDB748}" destId="{DCEB7AA3-A449-4D3D-AC5A-4CFDA981F79E}" srcOrd="2" destOrd="0" parTransId="{C7EAB5AB-D9D5-474E-850E-4D71E3B9ACEE}" sibTransId="{C42A172B-A319-4376-AFFD-C3B480A65A56}"/>
    <dgm:cxn modelId="{106F2D9B-9A37-47BF-AB5C-1E4BD58BDC81}" srcId="{309D29E5-800B-434B-AE82-62FAE9FDB748}" destId="{BAC7BCF5-C6BE-4275-A626-9D9C117B2B65}" srcOrd="1" destOrd="0" parTransId="{024977A1-B756-4C5D-8E98-578279D1993C}" sibTransId="{406BEE37-46D9-42EE-ADA7-75CCA0CEFAC7}"/>
    <dgm:cxn modelId="{8AAE22A8-9FFE-4B16-904B-39BC616491C8}" srcId="{309D29E5-800B-434B-AE82-62FAE9FDB748}" destId="{404DFDCC-A94B-4826-8C9E-85A951AF7AFB}" srcOrd="5" destOrd="0" parTransId="{BBEB7C14-BDF8-43D9-8641-23B6F9C9E5E5}" sibTransId="{4E9CB4CE-49A6-4851-91F7-0CA61F7DC1BA}"/>
    <dgm:cxn modelId="{390470B4-60D2-4567-A56C-7B53A61C7872}" type="presOf" srcId="{D7B4AE6F-C9FE-48BA-8D6C-8F74B96C09C5}" destId="{0A3653F8-E188-4ADC-B6F7-B01B6C7421C9}" srcOrd="0" destOrd="0" presId="urn:microsoft.com/office/officeart/2018/2/layout/IconCircleList"/>
    <dgm:cxn modelId="{1C583FBB-98FE-4C4A-BDE6-68593AB3BDCB}" type="presOf" srcId="{49E1B0D3-3D04-49F7-9A44-C9741AF6846A}" destId="{515055FE-466E-40A4-BA3E-24F1775D8FC6}" srcOrd="0" destOrd="0" presId="urn:microsoft.com/office/officeart/2018/2/layout/IconCircleList"/>
    <dgm:cxn modelId="{E5FAB5E1-49BA-48A3-8BBF-4C4BC73737C9}" type="presOf" srcId="{309D29E5-800B-434B-AE82-62FAE9FDB748}" destId="{391B0BFC-2FA7-4DD1-9ED2-CC7266EA75DD}" srcOrd="0" destOrd="0" presId="urn:microsoft.com/office/officeart/2018/2/layout/IconCircleList"/>
    <dgm:cxn modelId="{0E89F9E4-2F2B-4FA3-9FB0-760FEA35F2F5}" type="presOf" srcId="{C42A172B-A319-4376-AFFD-C3B480A65A56}" destId="{F4250C93-BF83-45AB-9F02-C741EC4E6199}" srcOrd="0" destOrd="0" presId="urn:microsoft.com/office/officeart/2018/2/layout/IconCircleList"/>
    <dgm:cxn modelId="{785D55EB-F892-43BA-83D7-11F59539093E}" type="presOf" srcId="{983BD565-D6E1-4041-BBBD-96F01BD62375}" destId="{5065E3F1-5C5A-4F86-ABB1-15F2D9D0DB04}" srcOrd="0" destOrd="0" presId="urn:microsoft.com/office/officeart/2018/2/layout/IconCircleList"/>
    <dgm:cxn modelId="{4B4D87ED-012E-4DEE-BE9B-E22712B54B60}" srcId="{309D29E5-800B-434B-AE82-62FAE9FDB748}" destId="{BBCEDABB-6E57-4DCD-B893-330B6908C399}" srcOrd="3" destOrd="0" parTransId="{F00704AE-F968-4506-A216-55726078F44F}" sibTransId="{49E1B0D3-3D04-49F7-9A44-C9741AF6846A}"/>
    <dgm:cxn modelId="{1B7644FD-09E9-45A2-AA83-9679D3331AF1}" type="presOf" srcId="{DCEB7AA3-A449-4D3D-AC5A-4CFDA981F79E}" destId="{FB6BF01C-71A2-4412-B790-380601DE400C}" srcOrd="0" destOrd="0" presId="urn:microsoft.com/office/officeart/2018/2/layout/IconCircleList"/>
    <dgm:cxn modelId="{1F407EC7-87A1-4E37-8264-AAF4E5725A01}" type="presParOf" srcId="{391B0BFC-2FA7-4DD1-9ED2-CC7266EA75DD}" destId="{4012F6CA-05D3-4670-B233-801C9723E498}" srcOrd="0" destOrd="0" presId="urn:microsoft.com/office/officeart/2018/2/layout/IconCircleList"/>
    <dgm:cxn modelId="{F339571E-59A8-4DFA-A6AB-C9FFD792C6AA}" type="presParOf" srcId="{4012F6CA-05D3-4670-B233-801C9723E498}" destId="{2FA2AE20-AEEE-4B00-BF4F-B8270A5396A9}" srcOrd="0" destOrd="0" presId="urn:microsoft.com/office/officeart/2018/2/layout/IconCircleList"/>
    <dgm:cxn modelId="{66495A20-63ED-429A-A606-13DF32123F2A}" type="presParOf" srcId="{2FA2AE20-AEEE-4B00-BF4F-B8270A5396A9}" destId="{84C1D7F4-E875-4DD7-9429-707BBA9B68B5}" srcOrd="0" destOrd="0" presId="urn:microsoft.com/office/officeart/2018/2/layout/IconCircleList"/>
    <dgm:cxn modelId="{EDAF991C-4965-4A7F-9E86-53D860912F54}" type="presParOf" srcId="{2FA2AE20-AEEE-4B00-BF4F-B8270A5396A9}" destId="{1300297D-6865-45A0-8A1B-A0B555B9E0D3}" srcOrd="1" destOrd="0" presId="urn:microsoft.com/office/officeart/2018/2/layout/IconCircleList"/>
    <dgm:cxn modelId="{60DC7192-83E8-4E16-A87A-9302AC796DD3}" type="presParOf" srcId="{2FA2AE20-AEEE-4B00-BF4F-B8270A5396A9}" destId="{09ACB894-379F-4EF8-BCDE-EAA5E17A00C5}" srcOrd="2" destOrd="0" presId="urn:microsoft.com/office/officeart/2018/2/layout/IconCircleList"/>
    <dgm:cxn modelId="{0B7D5A68-80D6-4D74-96B3-08F57772CDE4}" type="presParOf" srcId="{2FA2AE20-AEEE-4B00-BF4F-B8270A5396A9}" destId="{201C2254-8CEA-42D5-B9C0-3DA5CBB535F3}" srcOrd="3" destOrd="0" presId="urn:microsoft.com/office/officeart/2018/2/layout/IconCircleList"/>
    <dgm:cxn modelId="{CDB89FA5-0D58-4C10-9308-261B688753F9}" type="presParOf" srcId="{4012F6CA-05D3-4670-B233-801C9723E498}" destId="{2FEC7FD7-898D-4C3E-AEFA-88001BEF840F}" srcOrd="1" destOrd="0" presId="urn:microsoft.com/office/officeart/2018/2/layout/IconCircleList"/>
    <dgm:cxn modelId="{D6E40C04-B731-4459-B9B0-E8767C8B5F2A}" type="presParOf" srcId="{4012F6CA-05D3-4670-B233-801C9723E498}" destId="{FEB7C696-54A4-45EA-BB9C-81E421B2C2DF}" srcOrd="2" destOrd="0" presId="urn:microsoft.com/office/officeart/2018/2/layout/IconCircleList"/>
    <dgm:cxn modelId="{EBCF8958-48FB-4BA9-9A9D-6FA0BC680F15}" type="presParOf" srcId="{FEB7C696-54A4-45EA-BB9C-81E421B2C2DF}" destId="{EF4A2DE5-4B74-4C20-B495-F54B37F90118}" srcOrd="0" destOrd="0" presId="urn:microsoft.com/office/officeart/2018/2/layout/IconCircleList"/>
    <dgm:cxn modelId="{4F9E3948-A10D-43F2-8554-16F5EEB61538}" type="presParOf" srcId="{FEB7C696-54A4-45EA-BB9C-81E421B2C2DF}" destId="{D6C71C53-776F-4E1D-9ABD-A00D002EB862}" srcOrd="1" destOrd="0" presId="urn:microsoft.com/office/officeart/2018/2/layout/IconCircleList"/>
    <dgm:cxn modelId="{4E757BCF-F891-442F-BE28-CE9849D161F4}" type="presParOf" srcId="{FEB7C696-54A4-45EA-BB9C-81E421B2C2DF}" destId="{C8FD2123-CE7D-4148-AD29-AFEBFFB978B4}" srcOrd="2" destOrd="0" presId="urn:microsoft.com/office/officeart/2018/2/layout/IconCircleList"/>
    <dgm:cxn modelId="{41AB1730-B415-491E-B103-AFB17AB417F5}" type="presParOf" srcId="{FEB7C696-54A4-45EA-BB9C-81E421B2C2DF}" destId="{2AD48F59-6C10-4B9F-BDD0-25179ED82A56}" srcOrd="3" destOrd="0" presId="urn:microsoft.com/office/officeart/2018/2/layout/IconCircleList"/>
    <dgm:cxn modelId="{E878A650-B514-4237-8C11-3D64E690CFD4}" type="presParOf" srcId="{4012F6CA-05D3-4670-B233-801C9723E498}" destId="{9BE47BBA-2877-4061-A310-202C4DA4BEEB}" srcOrd="3" destOrd="0" presId="urn:microsoft.com/office/officeart/2018/2/layout/IconCircleList"/>
    <dgm:cxn modelId="{42B8C503-83A8-451B-956D-408227ABDDD7}" type="presParOf" srcId="{4012F6CA-05D3-4670-B233-801C9723E498}" destId="{BA00E4E6-F148-4629-A816-57B56317A74C}" srcOrd="4" destOrd="0" presId="urn:microsoft.com/office/officeart/2018/2/layout/IconCircleList"/>
    <dgm:cxn modelId="{A80DC8FB-8166-4A44-98C9-FEA398ABF3DE}" type="presParOf" srcId="{BA00E4E6-F148-4629-A816-57B56317A74C}" destId="{A8845829-45D3-4EC8-A300-CFCA5DE6F2F9}" srcOrd="0" destOrd="0" presId="urn:microsoft.com/office/officeart/2018/2/layout/IconCircleList"/>
    <dgm:cxn modelId="{66B21BC1-278E-475E-8BF5-84D860959CDA}" type="presParOf" srcId="{BA00E4E6-F148-4629-A816-57B56317A74C}" destId="{3D6D86A5-797A-45E4-AACE-26CCC6AA8EA3}" srcOrd="1" destOrd="0" presId="urn:microsoft.com/office/officeart/2018/2/layout/IconCircleList"/>
    <dgm:cxn modelId="{65240A5F-E299-4073-A569-23A380901AD4}" type="presParOf" srcId="{BA00E4E6-F148-4629-A816-57B56317A74C}" destId="{AEA02CF6-4084-49F2-A208-E5544FFC03CA}" srcOrd="2" destOrd="0" presId="urn:microsoft.com/office/officeart/2018/2/layout/IconCircleList"/>
    <dgm:cxn modelId="{2BACB82B-F931-411B-BE51-E4D6BD8F5D33}" type="presParOf" srcId="{BA00E4E6-F148-4629-A816-57B56317A74C}" destId="{FB6BF01C-71A2-4412-B790-380601DE400C}" srcOrd="3" destOrd="0" presId="urn:microsoft.com/office/officeart/2018/2/layout/IconCircleList"/>
    <dgm:cxn modelId="{2C5C25B6-8821-4FEA-B758-C3697EF82270}" type="presParOf" srcId="{4012F6CA-05D3-4670-B233-801C9723E498}" destId="{F4250C93-BF83-45AB-9F02-C741EC4E6199}" srcOrd="5" destOrd="0" presId="urn:microsoft.com/office/officeart/2018/2/layout/IconCircleList"/>
    <dgm:cxn modelId="{52B34957-D27F-4945-82F9-16CB521696D8}" type="presParOf" srcId="{4012F6CA-05D3-4670-B233-801C9723E498}" destId="{B17605D0-8C93-407F-A408-06B0D9A65B47}" srcOrd="6" destOrd="0" presId="urn:microsoft.com/office/officeart/2018/2/layout/IconCircleList"/>
    <dgm:cxn modelId="{CEF24867-319A-4DE0-9408-E9311106D6C2}" type="presParOf" srcId="{B17605D0-8C93-407F-A408-06B0D9A65B47}" destId="{B229E7D0-BCAD-46C1-8A8E-D0DA09398B15}" srcOrd="0" destOrd="0" presId="urn:microsoft.com/office/officeart/2018/2/layout/IconCircleList"/>
    <dgm:cxn modelId="{155427CB-F759-474E-BD58-2A5338316D21}" type="presParOf" srcId="{B17605D0-8C93-407F-A408-06B0D9A65B47}" destId="{D90E72C8-38A3-4FC0-B4E4-B0109B4D56BB}" srcOrd="1" destOrd="0" presId="urn:microsoft.com/office/officeart/2018/2/layout/IconCircleList"/>
    <dgm:cxn modelId="{2707FA9B-A9A1-4718-9E5C-9B20FEBB44EF}" type="presParOf" srcId="{B17605D0-8C93-407F-A408-06B0D9A65B47}" destId="{4BF9E1CE-2F9A-4EF3-9E80-1961CE55A134}" srcOrd="2" destOrd="0" presId="urn:microsoft.com/office/officeart/2018/2/layout/IconCircleList"/>
    <dgm:cxn modelId="{3DF39727-A820-450E-AAD1-E10D51E0F454}" type="presParOf" srcId="{B17605D0-8C93-407F-A408-06B0D9A65B47}" destId="{C04AE35D-8B28-4D73-A9F0-152E07BA2DAA}" srcOrd="3" destOrd="0" presId="urn:microsoft.com/office/officeart/2018/2/layout/IconCircleList"/>
    <dgm:cxn modelId="{8E8A909B-9C69-47C3-A73B-C876A803AD70}" type="presParOf" srcId="{4012F6CA-05D3-4670-B233-801C9723E498}" destId="{515055FE-466E-40A4-BA3E-24F1775D8FC6}" srcOrd="7" destOrd="0" presId="urn:microsoft.com/office/officeart/2018/2/layout/IconCircleList"/>
    <dgm:cxn modelId="{6B40539D-A961-4B02-B186-78A62C23FE73}" type="presParOf" srcId="{4012F6CA-05D3-4670-B233-801C9723E498}" destId="{8D0C540F-1244-4411-88CB-C24524F1B765}" srcOrd="8" destOrd="0" presId="urn:microsoft.com/office/officeart/2018/2/layout/IconCircleList"/>
    <dgm:cxn modelId="{6B601302-8574-4C94-828B-3A0082E33928}" type="presParOf" srcId="{8D0C540F-1244-4411-88CB-C24524F1B765}" destId="{A70725EC-9660-4C0B-8F05-49800738ACCD}" srcOrd="0" destOrd="0" presId="urn:microsoft.com/office/officeart/2018/2/layout/IconCircleList"/>
    <dgm:cxn modelId="{CF3AF782-8DD8-4EC7-A943-DEF47E5ECF4C}" type="presParOf" srcId="{8D0C540F-1244-4411-88CB-C24524F1B765}" destId="{C6D66CF3-F88A-46B9-A059-51749E71D522}" srcOrd="1" destOrd="0" presId="urn:microsoft.com/office/officeart/2018/2/layout/IconCircleList"/>
    <dgm:cxn modelId="{2A3F142B-2B65-469A-8D73-32C52E540FF1}" type="presParOf" srcId="{8D0C540F-1244-4411-88CB-C24524F1B765}" destId="{5CFEFD9A-E643-4993-9322-4A7B9E1C88EE}" srcOrd="2" destOrd="0" presId="urn:microsoft.com/office/officeart/2018/2/layout/IconCircleList"/>
    <dgm:cxn modelId="{83E38113-C804-4C4E-B716-EF47C47D8A82}" type="presParOf" srcId="{8D0C540F-1244-4411-88CB-C24524F1B765}" destId="{0A3653F8-E188-4ADC-B6F7-B01B6C7421C9}" srcOrd="3" destOrd="0" presId="urn:microsoft.com/office/officeart/2018/2/layout/IconCircleList"/>
    <dgm:cxn modelId="{E7C4DC59-A2A3-44E3-B795-F11CE44D2EA3}" type="presParOf" srcId="{4012F6CA-05D3-4670-B233-801C9723E498}" destId="{5065E3F1-5C5A-4F86-ABB1-15F2D9D0DB04}" srcOrd="9" destOrd="0" presId="urn:microsoft.com/office/officeart/2018/2/layout/IconCircleList"/>
    <dgm:cxn modelId="{9928F221-C79E-4D2A-A12B-5B0AC6005B6E}" type="presParOf" srcId="{4012F6CA-05D3-4670-B233-801C9723E498}" destId="{05F44C8B-8051-49FA-836E-211161F1DB96}" srcOrd="10" destOrd="0" presId="urn:microsoft.com/office/officeart/2018/2/layout/IconCircleList"/>
    <dgm:cxn modelId="{A70B0B6D-5B01-40EF-97FD-9CA24E8DCA73}" type="presParOf" srcId="{05F44C8B-8051-49FA-836E-211161F1DB96}" destId="{9E2C83AA-3DAD-4A56-9D8E-E014176216EE}" srcOrd="0" destOrd="0" presId="urn:microsoft.com/office/officeart/2018/2/layout/IconCircleList"/>
    <dgm:cxn modelId="{C968B3B6-79FD-4C1F-8F72-7696B3A8021E}" type="presParOf" srcId="{05F44C8B-8051-49FA-836E-211161F1DB96}" destId="{36817CA1-98BB-46BE-8F80-F314DF9E91E3}" srcOrd="1" destOrd="0" presId="urn:microsoft.com/office/officeart/2018/2/layout/IconCircleList"/>
    <dgm:cxn modelId="{7C2E947E-118F-4C7F-AB37-6FF3E677C796}" type="presParOf" srcId="{05F44C8B-8051-49FA-836E-211161F1DB96}" destId="{450878F5-5DDF-437F-9B74-81A9770772D5}" srcOrd="2" destOrd="0" presId="urn:microsoft.com/office/officeart/2018/2/layout/IconCircleList"/>
    <dgm:cxn modelId="{2E8A0245-3717-4D0A-8374-F9522F621395}" type="presParOf" srcId="{05F44C8B-8051-49FA-836E-211161F1DB96}" destId="{A35F004D-14AA-43BF-A24B-8D550CDF1542}"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1D7F4-E875-4DD7-9429-707BBA9B68B5}">
      <dsp:nvSpPr>
        <dsp:cNvPr id="0" name=""/>
        <dsp:cNvSpPr/>
      </dsp:nvSpPr>
      <dsp:spPr>
        <a:xfrm>
          <a:off x="1937341" y="109873"/>
          <a:ext cx="1015363" cy="1015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00297D-6865-45A0-8A1B-A0B555B9E0D3}">
      <dsp:nvSpPr>
        <dsp:cNvPr id="0" name=""/>
        <dsp:cNvSpPr/>
      </dsp:nvSpPr>
      <dsp:spPr>
        <a:xfrm>
          <a:off x="2150567" y="323100"/>
          <a:ext cx="588910" cy="588910"/>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C2254-8CEA-42D5-B9C0-3DA5CBB535F3}">
      <dsp:nvSpPr>
        <dsp:cNvPr id="0" name=""/>
        <dsp:cNvSpPr/>
      </dsp:nvSpPr>
      <dsp:spPr>
        <a:xfrm>
          <a:off x="3170281" y="109873"/>
          <a:ext cx="2393355" cy="1015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Exploratory Research</a:t>
          </a:r>
        </a:p>
      </dsp:txBody>
      <dsp:txXfrm>
        <a:off x="3170281" y="109873"/>
        <a:ext cx="2393355" cy="1015363"/>
      </dsp:txXfrm>
    </dsp:sp>
    <dsp:sp modelId="{EF4A2DE5-4B74-4C20-B495-F54B37F90118}">
      <dsp:nvSpPr>
        <dsp:cNvPr id="0" name=""/>
        <dsp:cNvSpPr/>
      </dsp:nvSpPr>
      <dsp:spPr>
        <a:xfrm>
          <a:off x="5980662" y="109873"/>
          <a:ext cx="1015363" cy="1015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C71C53-776F-4E1D-9ABD-A00D002EB862}">
      <dsp:nvSpPr>
        <dsp:cNvPr id="0" name=""/>
        <dsp:cNvSpPr/>
      </dsp:nvSpPr>
      <dsp:spPr>
        <a:xfrm>
          <a:off x="6193888" y="323100"/>
          <a:ext cx="588910" cy="588910"/>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AD48F59-6C10-4B9F-BDD0-25179ED82A56}">
      <dsp:nvSpPr>
        <dsp:cNvPr id="0" name=""/>
        <dsp:cNvSpPr/>
      </dsp:nvSpPr>
      <dsp:spPr>
        <a:xfrm>
          <a:off x="7213603" y="109873"/>
          <a:ext cx="2393355" cy="1015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dirty="0"/>
            <a:t>Pre-clinical Studies</a:t>
          </a:r>
        </a:p>
      </dsp:txBody>
      <dsp:txXfrm>
        <a:off x="7213603" y="109873"/>
        <a:ext cx="2393355" cy="1015363"/>
      </dsp:txXfrm>
    </dsp:sp>
    <dsp:sp modelId="{A8845829-45D3-4EC8-A300-CFCA5DE6F2F9}">
      <dsp:nvSpPr>
        <dsp:cNvPr id="0" name=""/>
        <dsp:cNvSpPr/>
      </dsp:nvSpPr>
      <dsp:spPr>
        <a:xfrm>
          <a:off x="1937341" y="1966437"/>
          <a:ext cx="1015363" cy="1015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6D86A5-797A-45E4-AACE-26CCC6AA8EA3}">
      <dsp:nvSpPr>
        <dsp:cNvPr id="0" name=""/>
        <dsp:cNvSpPr/>
      </dsp:nvSpPr>
      <dsp:spPr>
        <a:xfrm>
          <a:off x="2150567" y="2179663"/>
          <a:ext cx="588910" cy="588910"/>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BF01C-71A2-4412-B790-380601DE400C}">
      <dsp:nvSpPr>
        <dsp:cNvPr id="0" name=""/>
        <dsp:cNvSpPr/>
      </dsp:nvSpPr>
      <dsp:spPr>
        <a:xfrm>
          <a:off x="3170281" y="1966437"/>
          <a:ext cx="2393355" cy="1015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Clinical Trials</a:t>
          </a:r>
        </a:p>
      </dsp:txBody>
      <dsp:txXfrm>
        <a:off x="3170281" y="1966437"/>
        <a:ext cx="2393355" cy="1015363"/>
      </dsp:txXfrm>
    </dsp:sp>
    <dsp:sp modelId="{B229E7D0-BCAD-46C1-8A8E-D0DA09398B15}">
      <dsp:nvSpPr>
        <dsp:cNvPr id="0" name=""/>
        <dsp:cNvSpPr/>
      </dsp:nvSpPr>
      <dsp:spPr>
        <a:xfrm>
          <a:off x="5980662" y="1966437"/>
          <a:ext cx="1015363" cy="1015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0E72C8-38A3-4FC0-B4E4-B0109B4D56BB}">
      <dsp:nvSpPr>
        <dsp:cNvPr id="0" name=""/>
        <dsp:cNvSpPr/>
      </dsp:nvSpPr>
      <dsp:spPr>
        <a:xfrm>
          <a:off x="6193888" y="2179663"/>
          <a:ext cx="588910" cy="588910"/>
        </a:xfrm>
        <a:prstGeom prst="rect">
          <a:avLst/>
        </a:prstGeom>
        <a:blipFill>
          <a:blip xmlns:r="http://schemas.openxmlformats.org/officeDocument/2006/relationships"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4AE35D-8B28-4D73-A9F0-152E07BA2DAA}">
      <dsp:nvSpPr>
        <dsp:cNvPr id="0" name=""/>
        <dsp:cNvSpPr/>
      </dsp:nvSpPr>
      <dsp:spPr>
        <a:xfrm>
          <a:off x="7213603" y="1966437"/>
          <a:ext cx="2393355" cy="1015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Regulatory Approval</a:t>
          </a:r>
        </a:p>
      </dsp:txBody>
      <dsp:txXfrm>
        <a:off x="7213603" y="1966437"/>
        <a:ext cx="2393355" cy="1015363"/>
      </dsp:txXfrm>
    </dsp:sp>
    <dsp:sp modelId="{A70725EC-9660-4C0B-8F05-49800738ACCD}">
      <dsp:nvSpPr>
        <dsp:cNvPr id="0" name=""/>
        <dsp:cNvSpPr/>
      </dsp:nvSpPr>
      <dsp:spPr>
        <a:xfrm>
          <a:off x="1937341" y="3823001"/>
          <a:ext cx="1015363" cy="1015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D66CF3-F88A-46B9-A059-51749E71D522}">
      <dsp:nvSpPr>
        <dsp:cNvPr id="0" name=""/>
        <dsp:cNvSpPr/>
      </dsp:nvSpPr>
      <dsp:spPr>
        <a:xfrm>
          <a:off x="2150567" y="4036227"/>
          <a:ext cx="588910" cy="588910"/>
        </a:xfrm>
        <a:prstGeom prst="rect">
          <a:avLst/>
        </a:prstGeom>
        <a:blipFill>
          <a:blip xmlns:r="http://schemas.openxmlformats.org/officeDocument/2006/relationships"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3653F8-E188-4ADC-B6F7-B01B6C7421C9}">
      <dsp:nvSpPr>
        <dsp:cNvPr id="0" name=""/>
        <dsp:cNvSpPr/>
      </dsp:nvSpPr>
      <dsp:spPr>
        <a:xfrm>
          <a:off x="3170281" y="3823001"/>
          <a:ext cx="2393355" cy="1015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Manufacturing</a:t>
          </a:r>
        </a:p>
      </dsp:txBody>
      <dsp:txXfrm>
        <a:off x="3170281" y="3823001"/>
        <a:ext cx="2393355" cy="1015363"/>
      </dsp:txXfrm>
    </dsp:sp>
    <dsp:sp modelId="{9E2C83AA-3DAD-4A56-9D8E-E014176216EE}">
      <dsp:nvSpPr>
        <dsp:cNvPr id="0" name=""/>
        <dsp:cNvSpPr/>
      </dsp:nvSpPr>
      <dsp:spPr>
        <a:xfrm>
          <a:off x="5980662" y="3823001"/>
          <a:ext cx="1015363" cy="101536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817CA1-98BB-46BE-8F80-F314DF9E91E3}">
      <dsp:nvSpPr>
        <dsp:cNvPr id="0" name=""/>
        <dsp:cNvSpPr/>
      </dsp:nvSpPr>
      <dsp:spPr>
        <a:xfrm>
          <a:off x="6193888" y="4036227"/>
          <a:ext cx="588910" cy="588910"/>
        </a:xfrm>
        <a:prstGeom prst="rect">
          <a:avLst/>
        </a:prstGeom>
        <a:blipFill>
          <a:blip xmlns:r="http://schemas.openxmlformats.org/officeDocument/2006/relationships"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5F004D-14AA-43BF-A24B-8D550CDF1542}">
      <dsp:nvSpPr>
        <dsp:cNvPr id="0" name=""/>
        <dsp:cNvSpPr/>
      </dsp:nvSpPr>
      <dsp:spPr>
        <a:xfrm>
          <a:off x="7213603" y="3823001"/>
          <a:ext cx="2393355" cy="10153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kern="1200"/>
            <a:t>Quality Control</a:t>
          </a:r>
        </a:p>
      </dsp:txBody>
      <dsp:txXfrm>
        <a:off x="7213603" y="3823001"/>
        <a:ext cx="2393355" cy="1015363"/>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C5B77D-64F1-7742-9A51-F38087E6B675}" type="datetimeFigureOut">
              <a:rPr lang="en-US" smtClean="0"/>
              <a:t>1/14/21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B3BD5-5614-454E-9DC5-BD1D0A8F549C}" type="slidenum">
              <a:rPr lang="en-US" smtClean="0"/>
              <a:t>‹#›</a:t>
            </a:fld>
            <a:endParaRPr lang="en-US"/>
          </a:p>
        </p:txBody>
      </p:sp>
    </p:spTree>
    <p:extLst>
      <p:ext uri="{BB962C8B-B14F-4D97-AF65-F5344CB8AC3E}">
        <p14:creationId xmlns:p14="http://schemas.microsoft.com/office/powerpoint/2010/main" val="8733609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repeated from Part 1) An illustration of the primary immune response shows antigen presentation by macrophages, activation of cytotoxic T cells and B cells, formation of plasma cells that make antibodies and formation of memory cells that will induce a secondary response when re-introduced to the same pathogen. This simplified view shows how long-term, adaptive immunity is initiated. </a:t>
            </a:r>
          </a:p>
        </p:txBody>
      </p:sp>
      <p:sp>
        <p:nvSpPr>
          <p:cNvPr id="4" name="Slide Number Placeholder 3"/>
          <p:cNvSpPr>
            <a:spLocks noGrp="1"/>
          </p:cNvSpPr>
          <p:nvPr>
            <p:ph type="sldNum" sz="quarter" idx="5"/>
          </p:nvPr>
        </p:nvSpPr>
        <p:spPr/>
        <p:txBody>
          <a:bodyPr/>
          <a:lstStyle/>
          <a:p>
            <a:fld id="{7EDB3BD5-5614-454E-9DC5-BD1D0A8F549C}" type="slidenum">
              <a:rPr lang="en-US" smtClean="0"/>
              <a:t>3</a:t>
            </a:fld>
            <a:endParaRPr lang="en-US"/>
          </a:p>
        </p:txBody>
      </p:sp>
    </p:spTree>
    <p:extLst>
      <p:ext uri="{BB962C8B-B14F-4D97-AF65-F5344CB8AC3E}">
        <p14:creationId xmlns:p14="http://schemas.microsoft.com/office/powerpoint/2010/main" val="4059741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non-conventional vaccine candidates result from genetic engineering approaches that aim to deliver the minimum amount of material needed to elicit a specific immune response. They are also less likely to require adjuvants and other additives to the vaccine mixture because they are taken up into cells more easily than conventional vaccines. </a:t>
            </a:r>
          </a:p>
        </p:txBody>
      </p:sp>
      <p:sp>
        <p:nvSpPr>
          <p:cNvPr id="4" name="Slide Number Placeholder 3"/>
          <p:cNvSpPr>
            <a:spLocks noGrp="1"/>
          </p:cNvSpPr>
          <p:nvPr>
            <p:ph type="sldNum" sz="quarter" idx="5"/>
          </p:nvPr>
        </p:nvSpPr>
        <p:spPr/>
        <p:txBody>
          <a:bodyPr/>
          <a:lstStyle/>
          <a:p>
            <a:fld id="{7EDB3BD5-5614-454E-9DC5-BD1D0A8F549C}" type="slidenum">
              <a:rPr lang="en-US" smtClean="0"/>
              <a:t>12</a:t>
            </a:fld>
            <a:endParaRPr lang="en-US"/>
          </a:p>
        </p:txBody>
      </p:sp>
    </p:spTree>
    <p:extLst>
      <p:ext uri="{BB962C8B-B14F-4D97-AF65-F5344CB8AC3E}">
        <p14:creationId xmlns:p14="http://schemas.microsoft.com/office/powerpoint/2010/main" val="2837151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13</a:t>
            </a:fld>
            <a:endParaRPr lang="en-US"/>
          </a:p>
        </p:txBody>
      </p:sp>
    </p:spTree>
    <p:extLst>
      <p:ext uri="{BB962C8B-B14F-4D97-AF65-F5344CB8AC3E}">
        <p14:creationId xmlns:p14="http://schemas.microsoft.com/office/powerpoint/2010/main" val="151867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data in the figure are for the Pfizer/</a:t>
            </a:r>
            <a:r>
              <a:rPr lang="en-US" dirty="0" err="1"/>
              <a:t>BioNTech</a:t>
            </a:r>
            <a:r>
              <a:rPr lang="en-US" dirty="0"/>
              <a:t> mRNA vaccine candidate and were reported to the US FDA in early December 2020. Contrary to the usual interpretation of such scatter plots, the most compelling results come from the blue line, which changes very little over more than 100 days of data collection!</a:t>
            </a:r>
          </a:p>
        </p:txBody>
      </p:sp>
      <p:sp>
        <p:nvSpPr>
          <p:cNvPr id="4" name="Slide Number Placeholder 3"/>
          <p:cNvSpPr>
            <a:spLocks noGrp="1"/>
          </p:cNvSpPr>
          <p:nvPr>
            <p:ph type="sldNum" sz="quarter" idx="5"/>
          </p:nvPr>
        </p:nvSpPr>
        <p:spPr/>
        <p:txBody>
          <a:bodyPr/>
          <a:lstStyle/>
          <a:p>
            <a:fld id="{7EDB3BD5-5614-454E-9DC5-BD1D0A8F549C}" type="slidenum">
              <a:rPr lang="en-US" smtClean="0"/>
              <a:t>16</a:t>
            </a:fld>
            <a:endParaRPr lang="en-US"/>
          </a:p>
        </p:txBody>
      </p:sp>
    </p:spTree>
    <p:extLst>
      <p:ext uri="{BB962C8B-B14F-4D97-AF65-F5344CB8AC3E}">
        <p14:creationId xmlns:p14="http://schemas.microsoft.com/office/powerpoint/2010/main" val="20194776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relatively torrid pace of development, review and approval reflects a short period of exploratory research and a global priority on bringing effective vaccines to market. The typical timeframe of 3-5 years was shortened to about 10 months. It is important to note that the regulatory process goes on even after the vaccine is approved, as testing and quality control are important. </a:t>
            </a:r>
          </a:p>
        </p:txBody>
      </p:sp>
      <p:sp>
        <p:nvSpPr>
          <p:cNvPr id="4" name="Slide Number Placeholder 3"/>
          <p:cNvSpPr>
            <a:spLocks noGrp="1"/>
          </p:cNvSpPr>
          <p:nvPr>
            <p:ph type="sldNum" sz="quarter" idx="5"/>
          </p:nvPr>
        </p:nvSpPr>
        <p:spPr/>
        <p:txBody>
          <a:bodyPr/>
          <a:lstStyle/>
          <a:p>
            <a:fld id="{7EDB3BD5-5614-454E-9DC5-BD1D0A8F549C}" type="slidenum">
              <a:rPr lang="en-US" smtClean="0"/>
              <a:t>17</a:t>
            </a:fld>
            <a:endParaRPr lang="en-US"/>
          </a:p>
        </p:txBody>
      </p:sp>
    </p:spTree>
    <p:extLst>
      <p:ext uri="{BB962C8B-B14F-4D97-AF65-F5344CB8AC3E}">
        <p14:creationId xmlns:p14="http://schemas.microsoft.com/office/powerpoint/2010/main" val="155282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18</a:t>
            </a:fld>
            <a:endParaRPr lang="en-US"/>
          </a:p>
        </p:txBody>
      </p:sp>
    </p:spTree>
    <p:extLst>
      <p:ext uri="{BB962C8B-B14F-4D97-AF65-F5344CB8AC3E}">
        <p14:creationId xmlns:p14="http://schemas.microsoft.com/office/powerpoint/2010/main" val="321237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is repeated from Part 1)  A vaccine takes the place of a live pathogen and is used to train the immune system to make specific antibodies and memory cells. There is still a primary immune response, but the symptoms of infection are milder and the risk of complications from innate responses is lower. </a:t>
            </a:r>
          </a:p>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4</a:t>
            </a:fld>
            <a:endParaRPr lang="en-US"/>
          </a:p>
        </p:txBody>
      </p:sp>
    </p:spTree>
    <p:extLst>
      <p:ext uri="{BB962C8B-B14F-4D97-AF65-F5344CB8AC3E}">
        <p14:creationId xmlns:p14="http://schemas.microsoft.com/office/powerpoint/2010/main" val="1973071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six components of vaccine development shown here are listed from left to right, top to bottom in approximate chronological order. However, components such as regulatory approval and quality control are long-term processes that apply to multiple steps. </a:t>
            </a:r>
          </a:p>
        </p:txBody>
      </p:sp>
      <p:sp>
        <p:nvSpPr>
          <p:cNvPr id="4" name="Slide Number Placeholder 3"/>
          <p:cNvSpPr>
            <a:spLocks noGrp="1"/>
          </p:cNvSpPr>
          <p:nvPr>
            <p:ph type="sldNum" sz="quarter" idx="5"/>
          </p:nvPr>
        </p:nvSpPr>
        <p:spPr/>
        <p:txBody>
          <a:bodyPr/>
          <a:lstStyle/>
          <a:p>
            <a:fld id="{7EDB3BD5-5614-454E-9DC5-BD1D0A8F549C}" type="slidenum">
              <a:rPr lang="en-US" smtClean="0"/>
              <a:t>5</a:t>
            </a:fld>
            <a:endParaRPr lang="en-US"/>
          </a:p>
        </p:txBody>
      </p:sp>
    </p:spTree>
    <p:extLst>
      <p:ext uri="{BB962C8B-B14F-4D97-AF65-F5344CB8AC3E}">
        <p14:creationId xmlns:p14="http://schemas.microsoft.com/office/powerpoint/2010/main" val="958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scientific knowledge about coronaviruses and rapid sharing of data meant that researchers worldwide had detailed information about SARS-CoV-2 soon after its emergence in the suman population. </a:t>
            </a:r>
          </a:p>
        </p:txBody>
      </p:sp>
      <p:sp>
        <p:nvSpPr>
          <p:cNvPr id="4" name="Slide Number Placeholder 3"/>
          <p:cNvSpPr>
            <a:spLocks noGrp="1"/>
          </p:cNvSpPr>
          <p:nvPr>
            <p:ph type="sldNum" sz="quarter" idx="5"/>
          </p:nvPr>
        </p:nvSpPr>
        <p:spPr/>
        <p:txBody>
          <a:bodyPr/>
          <a:lstStyle/>
          <a:p>
            <a:fld id="{7EDB3BD5-5614-454E-9DC5-BD1D0A8F549C}" type="slidenum">
              <a:rPr lang="en-US" smtClean="0"/>
              <a:t>6</a:t>
            </a:fld>
            <a:endParaRPr lang="en-US"/>
          </a:p>
        </p:txBody>
      </p:sp>
    </p:spTree>
    <p:extLst>
      <p:ext uri="{BB962C8B-B14F-4D97-AF65-F5344CB8AC3E}">
        <p14:creationId xmlns:p14="http://schemas.microsoft.com/office/powerpoint/2010/main" val="200859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described in Part 1, the ability to recognize non-self invaders and distinguish them from the host organism is a critical element of the immune system response to infection. It allows the body to mount both general and then specific forms of immunity that kill the invader and prevent re-infection.</a:t>
            </a:r>
          </a:p>
        </p:txBody>
      </p:sp>
      <p:sp>
        <p:nvSpPr>
          <p:cNvPr id="4" name="Slide Number Placeholder 3"/>
          <p:cNvSpPr>
            <a:spLocks noGrp="1"/>
          </p:cNvSpPr>
          <p:nvPr>
            <p:ph type="sldNum" sz="quarter" idx="5"/>
          </p:nvPr>
        </p:nvSpPr>
        <p:spPr/>
        <p:txBody>
          <a:bodyPr/>
          <a:lstStyle/>
          <a:p>
            <a:fld id="{7EDB3BD5-5614-454E-9DC5-BD1D0A8F549C}" type="slidenum">
              <a:rPr lang="en-US" smtClean="0"/>
              <a:t>7</a:t>
            </a:fld>
            <a:endParaRPr lang="en-US"/>
          </a:p>
        </p:txBody>
      </p:sp>
    </p:spTree>
    <p:extLst>
      <p:ext uri="{BB962C8B-B14F-4D97-AF65-F5344CB8AC3E}">
        <p14:creationId xmlns:p14="http://schemas.microsoft.com/office/powerpoint/2010/main" val="1814693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Vaccines are designed to strengthen immune responses that target pathogens at the earliest possible point after exposure. Thus, viral entry to host cells via the spike proteins was a clear target. </a:t>
            </a:r>
          </a:p>
        </p:txBody>
      </p:sp>
      <p:sp>
        <p:nvSpPr>
          <p:cNvPr id="4" name="Slide Number Placeholder 3"/>
          <p:cNvSpPr>
            <a:spLocks noGrp="1"/>
          </p:cNvSpPr>
          <p:nvPr>
            <p:ph type="sldNum" sz="quarter" idx="5"/>
          </p:nvPr>
        </p:nvSpPr>
        <p:spPr/>
        <p:txBody>
          <a:bodyPr/>
          <a:lstStyle/>
          <a:p>
            <a:fld id="{7EDB3BD5-5614-454E-9DC5-BD1D0A8F549C}" type="slidenum">
              <a:rPr lang="en-US" smtClean="0"/>
              <a:t>8</a:t>
            </a:fld>
            <a:endParaRPr lang="en-US"/>
          </a:p>
        </p:txBody>
      </p:sp>
    </p:spTree>
    <p:extLst>
      <p:ext uri="{BB962C8B-B14F-4D97-AF65-F5344CB8AC3E}">
        <p14:creationId xmlns:p14="http://schemas.microsoft.com/office/powerpoint/2010/main" val="3352601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each type of vaccine (shown outside of the “virus” box) contains some molecular or structural characteristics of the virus that it emulates. These are presented to the immune system for recognition once the vaccine is administered. </a:t>
            </a:r>
          </a:p>
        </p:txBody>
      </p:sp>
      <p:sp>
        <p:nvSpPr>
          <p:cNvPr id="4" name="Slide Number Placeholder 3"/>
          <p:cNvSpPr>
            <a:spLocks noGrp="1"/>
          </p:cNvSpPr>
          <p:nvPr>
            <p:ph type="sldNum" sz="quarter" idx="5"/>
          </p:nvPr>
        </p:nvSpPr>
        <p:spPr/>
        <p:txBody>
          <a:bodyPr/>
          <a:lstStyle/>
          <a:p>
            <a:fld id="{7EDB3BD5-5614-454E-9DC5-BD1D0A8F549C}" type="slidenum">
              <a:rPr lang="en-US" smtClean="0"/>
              <a:t>9</a:t>
            </a:fld>
            <a:endParaRPr lang="en-US"/>
          </a:p>
        </p:txBody>
      </p:sp>
    </p:spTree>
    <p:extLst>
      <p:ext uri="{BB962C8B-B14F-4D97-AF65-F5344CB8AC3E}">
        <p14:creationId xmlns:p14="http://schemas.microsoft.com/office/powerpoint/2010/main" val="55085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B3BD5-5614-454E-9DC5-BD1D0A8F549C}" type="slidenum">
              <a:rPr lang="en-US" smtClean="0"/>
              <a:t>10</a:t>
            </a:fld>
            <a:endParaRPr lang="en-US"/>
          </a:p>
        </p:txBody>
      </p:sp>
    </p:spTree>
    <p:extLst>
      <p:ext uri="{BB962C8B-B14F-4D97-AF65-F5344CB8AC3E}">
        <p14:creationId xmlns:p14="http://schemas.microsoft.com/office/powerpoint/2010/main" val="21218307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diagram is repeated from Part 1). The illustration shows interactions among a SARS-COV-2 coronavirus infected lung cell, a CD8 positive T cell and a dendritic cell. Vaccines mimic the viruses they are based on and stimulate the cells of the immune system to learn how to recognize and eliminate the infection. The benefit is that the spread is limited to only those cells that have taken up the vaccine, and the response is very specific to the content of the vaccine’s proteins or mRNA.</a:t>
            </a:r>
          </a:p>
        </p:txBody>
      </p:sp>
      <p:sp>
        <p:nvSpPr>
          <p:cNvPr id="4" name="Slide Number Placeholder 3"/>
          <p:cNvSpPr>
            <a:spLocks noGrp="1"/>
          </p:cNvSpPr>
          <p:nvPr>
            <p:ph type="sldNum" sz="quarter" idx="5"/>
          </p:nvPr>
        </p:nvSpPr>
        <p:spPr/>
        <p:txBody>
          <a:bodyPr/>
          <a:lstStyle/>
          <a:p>
            <a:fld id="{7EDB3BD5-5614-454E-9DC5-BD1D0A8F549C}" type="slidenum">
              <a:rPr lang="en-US" smtClean="0"/>
              <a:t>11</a:t>
            </a:fld>
            <a:endParaRPr lang="en-US"/>
          </a:p>
        </p:txBody>
      </p:sp>
    </p:spTree>
    <p:extLst>
      <p:ext uri="{BB962C8B-B14F-4D97-AF65-F5344CB8AC3E}">
        <p14:creationId xmlns:p14="http://schemas.microsoft.com/office/powerpoint/2010/main" val="318619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0211-28CD-AA4E-8A69-B22C47513F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84D86-AB1B-CB4D-A0E2-CB03E48E35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E093A0-A154-754F-A0B4-60C6566953AC}"/>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771A02E5-81F7-7140-9E38-B6F4B9D81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26CD5B-5B24-C74F-B947-E5BEEF26CF8F}"/>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3140774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C255A-838D-CF45-A467-61C2B954E7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F9F26D-C6B2-B747-A4D1-A04B965E6D8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573FF9-880A-7743-A7A2-02CAA2B2628D}"/>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4C641797-B448-C640-93D0-AEBCE718D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9D79E8-8B8D-614F-AB10-875984D133E9}"/>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253135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BBC807-FB98-2648-BB38-2AE2CC0540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1AAF55-BADA-5949-AD2F-A91D575734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87338-947E-0848-B83A-973B664A8B79}"/>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A2431435-02E5-6F48-AB3E-4A0794686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97B15-7F70-B540-958D-F16D5F763024}"/>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65633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DFC1-D495-5B48-9835-06F1111AC7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3A904-0814-1B4D-A7CB-4BF102E12F6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8A9FFB-A99F-4B44-9B13-B03C59A221B1}"/>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0E43B625-18A4-5C4B-9544-D5FAF6DF0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DD4E30-AC9C-E441-BD28-DDF531E0B854}"/>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8494181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DACA9-4388-894C-9D14-E93F6AF98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3B6523-0F5C-0C44-94C5-B0921DDC92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0088DBC-8994-6A4A-889B-60D2B8050DEA}"/>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6B85ED80-7CB5-F34D-B02E-A3B2CC3E9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3744D-4D4A-FC49-95EF-B4574E75B853}"/>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96902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2B57-A055-2140-A9E6-3F1DDA13B0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BE2B2-F663-D442-9A40-8B30F90830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E0D16B2-A034-B048-8187-6F7D87B0B3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A72805-5D01-B741-BED2-90CB4AD5E61E}"/>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6" name="Footer Placeholder 5">
            <a:extLst>
              <a:ext uri="{FF2B5EF4-FFF2-40B4-BE49-F238E27FC236}">
                <a16:creationId xmlns:a16="http://schemas.microsoft.com/office/drawing/2014/main" id="{2B75C875-4A6F-454D-8660-3FECF24313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87F41-827C-354F-ADE3-523CE2791631}"/>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2149344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DAE42-8B3F-6E41-8E54-EB37194456C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F465A1-5FA7-AF43-A9F2-ECE5D6A213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6E43F-FA2B-084E-9C8E-C922D985E90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D96CBB-E28B-CC45-9DB2-60DE8F1DF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93D60F-59E2-E342-87A3-84F100794C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F90511-C4A2-9C44-9CAC-282B6AB8D1A0}"/>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8" name="Footer Placeholder 7">
            <a:extLst>
              <a:ext uri="{FF2B5EF4-FFF2-40B4-BE49-F238E27FC236}">
                <a16:creationId xmlns:a16="http://schemas.microsoft.com/office/drawing/2014/main" id="{BD56063E-99C1-4A44-8615-915452BA64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0EB61C-78E1-F54B-B6AD-EDE7382A36EE}"/>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3488131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37F62-593D-1F4B-947F-E8976AE706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644221-7F7C-C548-A28C-51A6AF53C56A}"/>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4" name="Footer Placeholder 3">
            <a:extLst>
              <a:ext uri="{FF2B5EF4-FFF2-40B4-BE49-F238E27FC236}">
                <a16:creationId xmlns:a16="http://schemas.microsoft.com/office/drawing/2014/main" id="{777CAC9E-F25B-6344-9313-354015BD67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C02C522-DAF3-F141-A63D-FE5388381546}"/>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697471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C891A-3A61-4547-BDD0-7798F6ED3C5B}"/>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3" name="Footer Placeholder 2">
            <a:extLst>
              <a:ext uri="{FF2B5EF4-FFF2-40B4-BE49-F238E27FC236}">
                <a16:creationId xmlns:a16="http://schemas.microsoft.com/office/drawing/2014/main" id="{D51DB4ED-BBA8-7641-B6AA-93C96D94AAD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ADC089-3014-AE47-8295-8B243C4812F1}"/>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156055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44ED4-8F88-3B48-AF46-0644EFE2F9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B4562-7299-1C4F-AC08-BA6E1BA95F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6CF0BC-A69C-B34C-BB28-6551D879A3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6E1803-A537-2F4A-8876-B6FA102608DA}"/>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6" name="Footer Placeholder 5">
            <a:extLst>
              <a:ext uri="{FF2B5EF4-FFF2-40B4-BE49-F238E27FC236}">
                <a16:creationId xmlns:a16="http://schemas.microsoft.com/office/drawing/2014/main" id="{8E43D690-1D75-EE49-972A-417FD65916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6DC143-85F2-7E4D-8E11-3D80B7FCD212}"/>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2219662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D41CB-B908-2D4E-8E4E-13D5F0ED3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C2F03B-2906-B14F-A725-5F89450A4C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8586FB8-5C15-CE42-9F96-DCA9FB69D8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2C29AE-9EFA-A14B-BA76-695FD805B16E}"/>
              </a:ext>
            </a:extLst>
          </p:cNvPr>
          <p:cNvSpPr>
            <a:spLocks noGrp="1"/>
          </p:cNvSpPr>
          <p:nvPr>
            <p:ph type="dt" sz="half" idx="10"/>
          </p:nvPr>
        </p:nvSpPr>
        <p:spPr/>
        <p:txBody>
          <a:bodyPr/>
          <a:lstStyle/>
          <a:p>
            <a:fld id="{1AAB2527-FEEB-2148-BCBD-3A0A11ADB7B5}" type="datetimeFigureOut">
              <a:rPr lang="en-US" smtClean="0"/>
              <a:t>1/14/21</a:t>
            </a:fld>
            <a:endParaRPr lang="en-US"/>
          </a:p>
        </p:txBody>
      </p:sp>
      <p:sp>
        <p:nvSpPr>
          <p:cNvPr id="6" name="Footer Placeholder 5">
            <a:extLst>
              <a:ext uri="{FF2B5EF4-FFF2-40B4-BE49-F238E27FC236}">
                <a16:creationId xmlns:a16="http://schemas.microsoft.com/office/drawing/2014/main" id="{3F6D351B-E09A-334F-AC19-87FA188CB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AFE6E9-795A-9341-B175-1981E86E4C03}"/>
              </a:ext>
            </a:extLst>
          </p:cNvPr>
          <p:cNvSpPr>
            <a:spLocks noGrp="1"/>
          </p:cNvSpPr>
          <p:nvPr>
            <p:ph type="sldNum" sz="quarter" idx="12"/>
          </p:nvPr>
        </p:nvSpPr>
        <p:spPr/>
        <p:txBody>
          <a:bodyPr/>
          <a:lstStyle/>
          <a:p>
            <a:fld id="{37F649B4-8266-F347-A3D6-BF1E3EE4EEB0}" type="slidenum">
              <a:rPr lang="en-US" smtClean="0"/>
              <a:t>‹#›</a:t>
            </a:fld>
            <a:endParaRPr lang="en-US"/>
          </a:p>
        </p:txBody>
      </p:sp>
    </p:spTree>
    <p:extLst>
      <p:ext uri="{BB962C8B-B14F-4D97-AF65-F5344CB8AC3E}">
        <p14:creationId xmlns:p14="http://schemas.microsoft.com/office/powerpoint/2010/main" val="3645906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AAFE5B-875D-FB4E-B3C5-DF7666EDDA3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80A0A8A-F06C-214E-AD59-CDE288A73D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008181-2E8F-074C-82C3-9616252364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B2527-FEEB-2148-BCBD-3A0A11ADB7B5}" type="datetimeFigureOut">
              <a:rPr lang="en-US" smtClean="0"/>
              <a:t>1/14/21</a:t>
            </a:fld>
            <a:endParaRPr lang="en-US"/>
          </a:p>
        </p:txBody>
      </p:sp>
      <p:sp>
        <p:nvSpPr>
          <p:cNvPr id="5" name="Footer Placeholder 4">
            <a:extLst>
              <a:ext uri="{FF2B5EF4-FFF2-40B4-BE49-F238E27FC236}">
                <a16:creationId xmlns:a16="http://schemas.microsoft.com/office/drawing/2014/main" id="{39367485-813B-674B-8307-A1A507D505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7F022-9F3B-5D4C-884C-87DCDBD6DD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F649B4-8266-F347-A3D6-BF1E3EE4EEB0}" type="slidenum">
              <a:rPr lang="en-US" smtClean="0"/>
              <a:t>‹#›</a:t>
            </a:fld>
            <a:endParaRPr lang="en-US"/>
          </a:p>
        </p:txBody>
      </p:sp>
    </p:spTree>
    <p:extLst>
      <p:ext uri="{BB962C8B-B14F-4D97-AF65-F5344CB8AC3E}">
        <p14:creationId xmlns:p14="http://schemas.microsoft.com/office/powerpoint/2010/main" val="143007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0.jp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tiff"/><Relationship Id="rId4" Type="http://schemas.openxmlformats.org/officeDocument/2006/relationships/image" Target="../media/image31.tif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tiff"/></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DF8BA4-716F-CC46-84DE-F9C5EDBA4BD6}"/>
              </a:ext>
            </a:extLst>
          </p:cNvPr>
          <p:cNvSpPr>
            <a:spLocks noGrp="1"/>
          </p:cNvSpPr>
          <p:nvPr>
            <p:ph type="ctrTitle"/>
          </p:nvPr>
        </p:nvSpPr>
        <p:spPr>
          <a:xfrm>
            <a:off x="391236" y="554993"/>
            <a:ext cx="7551761" cy="2387600"/>
          </a:xfrm>
        </p:spPr>
        <p:txBody>
          <a:bodyPr/>
          <a:lstStyle/>
          <a:p>
            <a:pPr algn="l"/>
            <a:r>
              <a:rPr lang="en-US" dirty="0"/>
              <a:t>Vaccine Development and Testing</a:t>
            </a:r>
          </a:p>
        </p:txBody>
      </p:sp>
      <p:sp>
        <p:nvSpPr>
          <p:cNvPr id="5" name="Subtitle 4">
            <a:extLst>
              <a:ext uri="{FF2B5EF4-FFF2-40B4-BE49-F238E27FC236}">
                <a16:creationId xmlns:a16="http://schemas.microsoft.com/office/drawing/2014/main" id="{D4104309-803C-B141-86B3-12BE2320DAA7}"/>
              </a:ext>
            </a:extLst>
          </p:cNvPr>
          <p:cNvSpPr>
            <a:spLocks noGrp="1"/>
          </p:cNvSpPr>
          <p:nvPr>
            <p:ph type="subTitle" idx="1"/>
          </p:nvPr>
        </p:nvSpPr>
        <p:spPr>
          <a:xfrm>
            <a:off x="391236" y="3429000"/>
            <a:ext cx="9144000" cy="1655762"/>
          </a:xfrm>
        </p:spPr>
        <p:txBody>
          <a:bodyPr>
            <a:normAutofit/>
          </a:bodyPr>
          <a:lstStyle/>
          <a:p>
            <a:pPr algn="l"/>
            <a:r>
              <a:rPr lang="en-US" sz="3200" dirty="0"/>
              <a:t>Dr. Robert Seiser</a:t>
            </a:r>
          </a:p>
          <a:p>
            <a:pPr algn="l"/>
            <a:r>
              <a:rPr lang="en-US" sz="3200" dirty="0"/>
              <a:t>Roosevelt University</a:t>
            </a:r>
          </a:p>
        </p:txBody>
      </p:sp>
      <p:sp>
        <p:nvSpPr>
          <p:cNvPr id="7" name="TextBox 6">
            <a:extLst>
              <a:ext uri="{FF2B5EF4-FFF2-40B4-BE49-F238E27FC236}">
                <a16:creationId xmlns:a16="http://schemas.microsoft.com/office/drawing/2014/main" id="{774AB44F-5EDB-0341-BC0A-B56340ABAC93}"/>
              </a:ext>
            </a:extLst>
          </p:cNvPr>
          <p:cNvSpPr txBox="1"/>
          <p:nvPr/>
        </p:nvSpPr>
        <p:spPr>
          <a:xfrm>
            <a:off x="9312520" y="6433655"/>
            <a:ext cx="2488245" cy="307777"/>
          </a:xfrm>
          <a:prstGeom prst="rect">
            <a:avLst/>
          </a:prstGeom>
          <a:noFill/>
        </p:spPr>
        <p:txBody>
          <a:bodyPr wrap="none" rtlCol="0">
            <a:spAutoFit/>
          </a:bodyPr>
          <a:lstStyle/>
          <a:p>
            <a:pPr algn="r"/>
            <a:r>
              <a:rPr lang="en-US" sz="1400" dirty="0"/>
              <a:t>Illustration by David S. </a:t>
            </a:r>
            <a:r>
              <a:rPr lang="en-US" sz="1400" dirty="0" err="1"/>
              <a:t>Goodsell</a:t>
            </a:r>
            <a:endParaRPr lang="en-US" sz="1400" dirty="0"/>
          </a:p>
        </p:txBody>
      </p:sp>
      <p:pic>
        <p:nvPicPr>
          <p:cNvPr id="6" name="Picture 5" descr="An illustration by David Goodsell of an RNA vaccine particle. The spherical particle consists of RNA molecules inside of a single layer lipid coating.">
            <a:extLst>
              <a:ext uri="{FF2B5EF4-FFF2-40B4-BE49-F238E27FC236}">
                <a16:creationId xmlns:a16="http://schemas.microsoft.com/office/drawing/2014/main" id="{E3F187AC-2108-4F45-B4CA-E8BD980DE7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1400" y="1143000"/>
            <a:ext cx="4409364" cy="4385003"/>
          </a:xfrm>
          <a:prstGeom prst="rect">
            <a:avLst/>
          </a:prstGeom>
        </p:spPr>
      </p:pic>
    </p:spTree>
    <p:extLst>
      <p:ext uri="{BB962C8B-B14F-4D97-AF65-F5344CB8AC3E}">
        <p14:creationId xmlns:p14="http://schemas.microsoft.com/office/powerpoint/2010/main" val="736859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 design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6566995" cy="4948238"/>
          </a:xfrm>
        </p:spPr>
        <p:txBody>
          <a:bodyPr/>
          <a:lstStyle/>
          <a:p>
            <a:r>
              <a:rPr lang="en-US" b="1" dirty="0"/>
              <a:t>Conventional vaccines </a:t>
            </a:r>
            <a:r>
              <a:rPr lang="en-US" dirty="0"/>
              <a:t>use parts of the virus to trigger an immune response</a:t>
            </a:r>
          </a:p>
          <a:p>
            <a:r>
              <a:rPr lang="en-US" dirty="0"/>
              <a:t>The vaccine may include a whole, inactivated virus or proteins that were isolated from the virus</a:t>
            </a:r>
          </a:p>
          <a:p>
            <a:r>
              <a:rPr lang="en-US" dirty="0"/>
              <a:t>The first vaccines were small doses of live viruses – these are no longer used!</a:t>
            </a:r>
          </a:p>
          <a:p>
            <a:r>
              <a:rPr lang="en-US" dirty="0"/>
              <a:t>Conventional vaccines can take a long time to produce in large quantities</a:t>
            </a:r>
          </a:p>
        </p:txBody>
      </p:sp>
      <p:pic>
        <p:nvPicPr>
          <p:cNvPr id="8" name="Picture 7" descr="A diagram shows how vaccines are produced from inactivated viruses. A virus is grown in culture flasks in the laboratory. An inactivation agent is added to kill the virus before it is purified and added to the vaccine mixture.">
            <a:extLst>
              <a:ext uri="{FF2B5EF4-FFF2-40B4-BE49-F238E27FC236}">
                <a16:creationId xmlns:a16="http://schemas.microsoft.com/office/drawing/2014/main" id="{CEADB1A0-93A3-BF45-8503-F3DB05977B9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52745" y="1228725"/>
            <a:ext cx="5053505" cy="5396492"/>
          </a:xfrm>
          <a:prstGeom prst="rect">
            <a:avLst/>
          </a:prstGeom>
        </p:spPr>
      </p:pic>
      <p:sp>
        <p:nvSpPr>
          <p:cNvPr id="5" name="TextBox 4">
            <a:extLst>
              <a:ext uri="{FF2B5EF4-FFF2-40B4-BE49-F238E27FC236}">
                <a16:creationId xmlns:a16="http://schemas.microsoft.com/office/drawing/2014/main" id="{C6A0CF19-3457-CD4C-B591-F1CCD2E525F8}"/>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708909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 design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5631574" cy="4948238"/>
          </a:xfrm>
        </p:spPr>
        <p:txBody>
          <a:bodyPr/>
          <a:lstStyle/>
          <a:p>
            <a:r>
              <a:rPr lang="en-US" b="1" dirty="0"/>
              <a:t>Vector-based</a:t>
            </a:r>
            <a:r>
              <a:rPr lang="en-US" dirty="0"/>
              <a:t> and </a:t>
            </a:r>
            <a:r>
              <a:rPr lang="en-US" b="1" dirty="0"/>
              <a:t>nucleic acid vaccines</a:t>
            </a:r>
            <a:r>
              <a:rPr lang="en-US" dirty="0"/>
              <a:t> are newer technologies but were proposed decades ago</a:t>
            </a:r>
          </a:p>
          <a:p>
            <a:r>
              <a:rPr lang="en-US" dirty="0"/>
              <a:t>Designed for specificity and safety</a:t>
            </a:r>
          </a:p>
          <a:p>
            <a:r>
              <a:rPr lang="en-US" dirty="0"/>
              <a:t>They contain only a small set of information about the virus</a:t>
            </a:r>
          </a:p>
          <a:p>
            <a:r>
              <a:rPr lang="en-US" dirty="0"/>
              <a:t>The vaccine delivers viral material that the host cell can use to trigger an immune response</a:t>
            </a:r>
          </a:p>
          <a:p>
            <a:endParaRPr lang="en-US" dirty="0"/>
          </a:p>
          <a:p>
            <a:endParaRPr lang="en-US" dirty="0"/>
          </a:p>
        </p:txBody>
      </p:sp>
      <p:pic>
        <p:nvPicPr>
          <p:cNvPr id="11" name="Picture 10" descr="A diagram of the interactions among a SARS-COV-2 coronavirus infected lung cell, a CD8 positive T cell and a dendritic cell. ">
            <a:extLst>
              <a:ext uri="{FF2B5EF4-FFF2-40B4-BE49-F238E27FC236}">
                <a16:creationId xmlns:a16="http://schemas.microsoft.com/office/drawing/2014/main" id="{1797FD8E-C0DC-084A-9A22-8D27A78F3D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7324" y="1816025"/>
            <a:ext cx="5833242" cy="3773638"/>
          </a:xfrm>
          <a:prstGeom prst="rect">
            <a:avLst/>
          </a:prstGeom>
        </p:spPr>
      </p:pic>
      <p:sp>
        <p:nvSpPr>
          <p:cNvPr id="5" name="TextBox 4">
            <a:extLst>
              <a:ext uri="{FF2B5EF4-FFF2-40B4-BE49-F238E27FC236}">
                <a16:creationId xmlns:a16="http://schemas.microsoft.com/office/drawing/2014/main" id="{6F195D72-BDDA-2147-B491-DE4052504DB0}"/>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1475259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Leading non-conventional vaccine candidates</a:t>
            </a:r>
          </a:p>
        </p:txBody>
      </p:sp>
      <p:grpSp>
        <p:nvGrpSpPr>
          <p:cNvPr id="4" name="Group 3" descr="Diagrams show the structure of non-conventional vaccine candidates. A viral vector contains a modified adenovirus into which the DNA of the target virus has been added. An mRNA vaccine contains engineered viral RNA inside a fatty coat. A DNA vaccine contains engineered viral DNA that is injected directly into the body. ">
            <a:extLst>
              <a:ext uri="{FF2B5EF4-FFF2-40B4-BE49-F238E27FC236}">
                <a16:creationId xmlns:a16="http://schemas.microsoft.com/office/drawing/2014/main" id="{13893799-D6B5-D848-A932-54225F4857AB}"/>
              </a:ext>
            </a:extLst>
          </p:cNvPr>
          <p:cNvGrpSpPr/>
          <p:nvPr/>
        </p:nvGrpSpPr>
        <p:grpSpPr>
          <a:xfrm>
            <a:off x="466893" y="1467069"/>
            <a:ext cx="11258213" cy="4566745"/>
            <a:chOff x="2852817" y="1897380"/>
            <a:chExt cx="7551683" cy="3063240"/>
          </a:xfrm>
        </p:grpSpPr>
        <p:pic>
          <p:nvPicPr>
            <p:cNvPr id="10" name="Picture 9" descr="Graphical user interface, application&#10;&#10;Description automatically generated">
              <a:extLst>
                <a:ext uri="{FF2B5EF4-FFF2-40B4-BE49-F238E27FC236}">
                  <a16:creationId xmlns:a16="http://schemas.microsoft.com/office/drawing/2014/main" id="{FEF2EA44-D121-0340-97B3-FA8EB796E4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64944" y="1897380"/>
              <a:ext cx="5139556" cy="3063240"/>
            </a:xfrm>
            <a:prstGeom prst="rect">
              <a:avLst/>
            </a:prstGeom>
          </p:spPr>
        </p:pic>
        <p:pic>
          <p:nvPicPr>
            <p:cNvPr id="6" name="Picture 5" descr="Graphical user interface, application&#10;&#10;Description automatically generated">
              <a:extLst>
                <a:ext uri="{FF2B5EF4-FFF2-40B4-BE49-F238E27FC236}">
                  <a16:creationId xmlns:a16="http://schemas.microsoft.com/office/drawing/2014/main" id="{D0C65679-F872-5F4B-9267-8B51629762B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852817" y="1897380"/>
              <a:ext cx="2338557" cy="3063240"/>
            </a:xfrm>
            <a:prstGeom prst="rect">
              <a:avLst/>
            </a:prstGeom>
          </p:spPr>
        </p:pic>
      </p:grpSp>
      <p:sp>
        <p:nvSpPr>
          <p:cNvPr id="7" name="TextBox 6">
            <a:extLst>
              <a:ext uri="{FF2B5EF4-FFF2-40B4-BE49-F238E27FC236}">
                <a16:creationId xmlns:a16="http://schemas.microsoft.com/office/drawing/2014/main" id="{B9347E65-FC14-4345-B104-5259EB3CB976}"/>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1456401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mRNA vaccine</a:t>
            </a:r>
          </a:p>
        </p:txBody>
      </p:sp>
      <p:pic>
        <p:nvPicPr>
          <p:cNvPr id="10" name="Picture 9" descr="A diagram shows the composition of an mRNA vaccine for SARS CoV 2. The vaccine consists of a piece of mRNA that encodes the viral S protein. The mRNA is surrounded by a fatty coat called a lipid nanoparticle.">
            <a:extLst>
              <a:ext uri="{FF2B5EF4-FFF2-40B4-BE49-F238E27FC236}">
                <a16:creationId xmlns:a16="http://schemas.microsoft.com/office/drawing/2014/main" id="{FEF2EA44-D121-0340-97B3-FA8EB796E4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559228" y="1375629"/>
            <a:ext cx="3369822" cy="4566745"/>
          </a:xfrm>
          <a:prstGeom prst="rect">
            <a:avLst/>
          </a:prstGeom>
        </p:spPr>
      </p:pic>
      <p:sp>
        <p:nvSpPr>
          <p:cNvPr id="7" name="Content Placeholder 2">
            <a:extLst>
              <a:ext uri="{FF2B5EF4-FFF2-40B4-BE49-F238E27FC236}">
                <a16:creationId xmlns:a16="http://schemas.microsoft.com/office/drawing/2014/main" id="{194E351E-11B0-184A-A658-57252BFB4203}"/>
              </a:ext>
            </a:extLst>
          </p:cNvPr>
          <p:cNvSpPr>
            <a:spLocks noGrp="1"/>
          </p:cNvSpPr>
          <p:nvPr>
            <p:ph idx="1"/>
          </p:nvPr>
        </p:nvSpPr>
        <p:spPr>
          <a:xfrm>
            <a:off x="285749" y="1228725"/>
            <a:ext cx="7983039" cy="4948238"/>
          </a:xfrm>
        </p:spPr>
        <p:txBody>
          <a:bodyPr>
            <a:normAutofit lnSpcReduction="10000"/>
          </a:bodyPr>
          <a:lstStyle/>
          <a:p>
            <a:r>
              <a:rPr lang="en-US" dirty="0"/>
              <a:t>mRNA vaccines include small pieces of the genetic code from the SARS-CoV-2 virus, enclosed by a fatty coat </a:t>
            </a:r>
          </a:p>
          <a:p>
            <a:r>
              <a:rPr lang="en-US" dirty="0"/>
              <a:t>These particles are taken up by our cells and the RNA serves as a template to make a small portion of the viral spike protein</a:t>
            </a:r>
          </a:p>
          <a:p>
            <a:r>
              <a:rPr lang="en-US" dirty="0"/>
              <a:t>This protein is recognized as a </a:t>
            </a:r>
            <a:r>
              <a:rPr lang="en-US" b="1" dirty="0"/>
              <a:t>pathogen</a:t>
            </a:r>
            <a:r>
              <a:rPr lang="en-US" dirty="0"/>
              <a:t> and stimulates an immune response that will recognize the full protein upon infection with the real virus</a:t>
            </a:r>
          </a:p>
          <a:p>
            <a:r>
              <a:rPr lang="en-US" dirty="0"/>
              <a:t>The small piece of RNA inside the particle can’t be used to make a virus and won’t be combined with human DNA</a:t>
            </a:r>
          </a:p>
          <a:p>
            <a:endParaRPr lang="en-US" dirty="0"/>
          </a:p>
        </p:txBody>
      </p:sp>
      <p:sp>
        <p:nvSpPr>
          <p:cNvPr id="5" name="TextBox 4">
            <a:extLst>
              <a:ext uri="{FF2B5EF4-FFF2-40B4-BE49-F238E27FC236}">
                <a16:creationId xmlns:a16="http://schemas.microsoft.com/office/drawing/2014/main" id="{AD0A037D-2F69-9B40-9CC4-E8CFC3A131E1}"/>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3481838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Pre-clinical studies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normAutofit/>
          </a:bodyPr>
          <a:lstStyle/>
          <a:p>
            <a:r>
              <a:rPr lang="en-US" dirty="0"/>
              <a:t>Researchers work on vaccine development in lab experiments with cell cultures and with animals before testing them on people. </a:t>
            </a:r>
          </a:p>
          <a:p>
            <a:r>
              <a:rPr lang="en-US" dirty="0"/>
              <a:t>Pre-clinical studies will ask:</a:t>
            </a:r>
          </a:p>
          <a:p>
            <a:pPr lvl="1"/>
            <a:r>
              <a:rPr lang="en-US" dirty="0"/>
              <a:t>Does the vaccine have the desired effect? </a:t>
            </a:r>
          </a:p>
          <a:p>
            <a:pPr lvl="1"/>
            <a:r>
              <a:rPr lang="en-US" dirty="0"/>
              <a:t>Do researchers have procedures to make, test and administer the vaccine properly? </a:t>
            </a:r>
          </a:p>
          <a:p>
            <a:pPr lvl="1"/>
            <a:endParaRPr lang="en-US" dirty="0"/>
          </a:p>
        </p:txBody>
      </p:sp>
      <p:grpSp>
        <p:nvGrpSpPr>
          <p:cNvPr id="5" name="Group 4" descr="Photos show laboratory researchers in protective gear as they prepare tests of a coronavirus vaccine candidate. ">
            <a:extLst>
              <a:ext uri="{FF2B5EF4-FFF2-40B4-BE49-F238E27FC236}">
                <a16:creationId xmlns:a16="http://schemas.microsoft.com/office/drawing/2014/main" id="{6EB05ADB-3A3F-7343-A3C1-C36558EE0C1C}"/>
              </a:ext>
            </a:extLst>
          </p:cNvPr>
          <p:cNvGrpSpPr/>
          <p:nvPr/>
        </p:nvGrpSpPr>
        <p:grpSpPr>
          <a:xfrm>
            <a:off x="336967" y="3861841"/>
            <a:ext cx="11164288" cy="2321090"/>
            <a:chOff x="336967" y="3861841"/>
            <a:chExt cx="11164288" cy="2321090"/>
          </a:xfrm>
        </p:grpSpPr>
        <p:pic>
          <p:nvPicPr>
            <p:cNvPr id="4" name="Picture 3" descr="https://commons.wikimedia.org/wiki/File:Extraction_of_the_Virus_Genome_(05810988)_(49869785952).jpg">
              <a:extLst>
                <a:ext uri="{FF2B5EF4-FFF2-40B4-BE49-F238E27FC236}">
                  <a16:creationId xmlns:a16="http://schemas.microsoft.com/office/drawing/2014/main" id="{59A88338-5206-7F41-966A-05CB4202064E}"/>
                </a:ext>
              </a:extLst>
            </p:cNvPr>
            <p:cNvPicPr>
              <a:picLocks noChangeAspect="1"/>
            </p:cNvPicPr>
            <p:nvPr/>
          </p:nvPicPr>
          <p:blipFill>
            <a:blip r:embed="rId3"/>
            <a:stretch>
              <a:fillRect/>
            </a:stretch>
          </p:blipFill>
          <p:spPr>
            <a:xfrm>
              <a:off x="8026400" y="3861841"/>
              <a:ext cx="3474855" cy="2315122"/>
            </a:xfrm>
            <a:prstGeom prst="rect">
              <a:avLst/>
            </a:prstGeom>
          </p:spPr>
        </p:pic>
        <p:pic>
          <p:nvPicPr>
            <p:cNvPr id="6" name="Picture 5">
              <a:extLst>
                <a:ext uri="{FF2B5EF4-FFF2-40B4-BE49-F238E27FC236}">
                  <a16:creationId xmlns:a16="http://schemas.microsoft.com/office/drawing/2014/main" id="{FADE3EF7-1F39-7E4E-B830-C3E8A293D09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65601" y="3867809"/>
              <a:ext cx="3498651" cy="2315122"/>
            </a:xfrm>
            <a:prstGeom prst="rect">
              <a:avLst/>
            </a:prstGeom>
          </p:spPr>
        </p:pic>
        <p:pic>
          <p:nvPicPr>
            <p:cNvPr id="8" name="Picture 7" descr="https://www.flickr.com/photos/iaea_imagebank/49869474221/">
              <a:extLst>
                <a:ext uri="{FF2B5EF4-FFF2-40B4-BE49-F238E27FC236}">
                  <a16:creationId xmlns:a16="http://schemas.microsoft.com/office/drawing/2014/main" id="{BF2CBB56-875F-4549-8F58-0EFE37894845}"/>
                </a:ext>
              </a:extLst>
            </p:cNvPr>
            <p:cNvPicPr>
              <a:picLocks noChangeAspect="1"/>
            </p:cNvPicPr>
            <p:nvPr/>
          </p:nvPicPr>
          <p:blipFill>
            <a:blip r:embed="rId5"/>
            <a:stretch>
              <a:fillRect/>
            </a:stretch>
          </p:blipFill>
          <p:spPr>
            <a:xfrm>
              <a:off x="336967" y="3861841"/>
              <a:ext cx="3470511" cy="2315122"/>
            </a:xfrm>
            <a:prstGeom prst="rect">
              <a:avLst/>
            </a:prstGeom>
          </p:spPr>
        </p:pic>
      </p:grpSp>
      <p:sp>
        <p:nvSpPr>
          <p:cNvPr id="7" name="TextBox 6">
            <a:extLst>
              <a:ext uri="{FF2B5EF4-FFF2-40B4-BE49-F238E27FC236}">
                <a16:creationId xmlns:a16="http://schemas.microsoft.com/office/drawing/2014/main" id="{5256F78F-5B17-1A4B-A3CA-3D5B65CB2934}"/>
              </a:ext>
            </a:extLst>
          </p:cNvPr>
          <p:cNvSpPr txBox="1"/>
          <p:nvPr/>
        </p:nvSpPr>
        <p:spPr>
          <a:xfrm>
            <a:off x="285749" y="6433655"/>
            <a:ext cx="1794209" cy="307777"/>
          </a:xfrm>
          <a:prstGeom prst="rect">
            <a:avLst/>
          </a:prstGeom>
          <a:noFill/>
        </p:spPr>
        <p:txBody>
          <a:bodyPr wrap="none" rtlCol="0">
            <a:spAutoFit/>
          </a:bodyPr>
          <a:lstStyle/>
          <a:p>
            <a:r>
              <a:rPr lang="en-US" sz="1400" dirty="0"/>
              <a:t>Public Domain Images</a:t>
            </a:r>
          </a:p>
        </p:txBody>
      </p:sp>
    </p:spTree>
    <p:extLst>
      <p:ext uri="{BB962C8B-B14F-4D97-AF65-F5344CB8AC3E}">
        <p14:creationId xmlns:p14="http://schemas.microsoft.com/office/powerpoint/2010/main" val="505502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Clinical trials test vaccines on volunteers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normAutofit lnSpcReduction="10000"/>
          </a:bodyPr>
          <a:lstStyle/>
          <a:p>
            <a:r>
              <a:rPr lang="en-US" b="1" dirty="0">
                <a:solidFill>
                  <a:schemeClr val="accent1"/>
                </a:solidFill>
              </a:rPr>
              <a:t>Phase 1:</a:t>
            </a:r>
            <a:r>
              <a:rPr lang="en-US" dirty="0">
                <a:solidFill>
                  <a:schemeClr val="accent1"/>
                </a:solidFill>
              </a:rPr>
              <a:t> 20-100 healthy volunteers</a:t>
            </a:r>
          </a:p>
          <a:p>
            <a:pPr lvl="1"/>
            <a:r>
              <a:rPr lang="en-US" dirty="0"/>
              <a:t>Is it safe to administer? </a:t>
            </a:r>
          </a:p>
          <a:p>
            <a:pPr lvl="1"/>
            <a:r>
              <a:rPr lang="en-US" dirty="0"/>
              <a:t>Are there serious side effects? </a:t>
            </a:r>
          </a:p>
          <a:p>
            <a:pPr lvl="1"/>
            <a:endParaRPr lang="en-US" dirty="0"/>
          </a:p>
          <a:p>
            <a:r>
              <a:rPr lang="en-US" b="1" dirty="0">
                <a:solidFill>
                  <a:schemeClr val="accent1"/>
                </a:solidFill>
              </a:rPr>
              <a:t>Phase 2:</a:t>
            </a:r>
            <a:r>
              <a:rPr lang="en-US" dirty="0">
                <a:solidFill>
                  <a:schemeClr val="accent1"/>
                </a:solidFill>
              </a:rPr>
              <a:t> 100s of volunteers, some at higher risk</a:t>
            </a:r>
          </a:p>
          <a:p>
            <a:pPr lvl="1"/>
            <a:r>
              <a:rPr lang="en-US" dirty="0"/>
              <a:t>How do participants’ immune systems respond? </a:t>
            </a:r>
          </a:p>
          <a:p>
            <a:pPr lvl="1"/>
            <a:r>
              <a:rPr lang="en-US" dirty="0"/>
              <a:t>What are common reactions to immunization?</a:t>
            </a:r>
          </a:p>
          <a:p>
            <a:pPr lvl="1"/>
            <a:endParaRPr lang="en-US" dirty="0"/>
          </a:p>
          <a:p>
            <a:r>
              <a:rPr lang="en-US" b="1" dirty="0">
                <a:solidFill>
                  <a:schemeClr val="accent1"/>
                </a:solidFill>
              </a:rPr>
              <a:t>Phase 3:</a:t>
            </a:r>
            <a:r>
              <a:rPr lang="en-US" dirty="0">
                <a:solidFill>
                  <a:schemeClr val="accent1"/>
                </a:solidFill>
              </a:rPr>
              <a:t> 1,000s of volunteers from diverse groups at multiple sites</a:t>
            </a:r>
          </a:p>
          <a:p>
            <a:pPr lvl="1"/>
            <a:r>
              <a:rPr lang="en-US" dirty="0"/>
              <a:t>How do vaccinated and non-vaccinated people respond to viral exposure? </a:t>
            </a:r>
          </a:p>
          <a:p>
            <a:pPr lvl="1"/>
            <a:r>
              <a:rPr lang="en-US" dirty="0"/>
              <a:t>What immunization procedures and doses should be used? </a:t>
            </a:r>
          </a:p>
          <a:p>
            <a:pPr lvl="1"/>
            <a:r>
              <a:rPr lang="en-US" dirty="0"/>
              <a:t>How long does immunity last?</a:t>
            </a:r>
          </a:p>
          <a:p>
            <a:pPr lvl="1"/>
            <a:r>
              <a:rPr lang="en-US" dirty="0"/>
              <a:t>How do people react to the vaccine based on their age, race, etc.?</a:t>
            </a:r>
          </a:p>
          <a:p>
            <a:pPr lvl="1"/>
            <a:endParaRPr lang="en-US" dirty="0"/>
          </a:p>
        </p:txBody>
      </p:sp>
    </p:spTree>
    <p:extLst>
      <p:ext uri="{BB962C8B-B14F-4D97-AF65-F5344CB8AC3E}">
        <p14:creationId xmlns:p14="http://schemas.microsoft.com/office/powerpoint/2010/main" val="2794829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Clinical trials continue for many vaccines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4921250" cy="4948238"/>
          </a:xfrm>
        </p:spPr>
        <p:txBody>
          <a:bodyPr>
            <a:normAutofit/>
          </a:bodyPr>
          <a:lstStyle/>
          <a:p>
            <a:r>
              <a:rPr lang="en-US" sz="2200" dirty="0" err="1"/>
              <a:t>Moderna</a:t>
            </a:r>
            <a:r>
              <a:rPr lang="en-US" sz="2200" dirty="0"/>
              <a:t> &amp; Pfizer/</a:t>
            </a:r>
            <a:r>
              <a:rPr lang="en-US" sz="2200" dirty="0" err="1"/>
              <a:t>BioNTech</a:t>
            </a:r>
            <a:r>
              <a:rPr lang="en-US" sz="2200" dirty="0"/>
              <a:t>: first mRNA vaccines</a:t>
            </a:r>
          </a:p>
          <a:p>
            <a:r>
              <a:rPr lang="en-US" sz="2200" dirty="0"/>
              <a:t>Oxford/AstraZeneca: leading adenoviral vector vaccine</a:t>
            </a:r>
          </a:p>
          <a:p>
            <a:r>
              <a:rPr lang="en-US" sz="2200" dirty="0"/>
              <a:t>Phase 3 trials report &gt;90% efficacy</a:t>
            </a:r>
          </a:p>
          <a:p>
            <a:pPr lvl="1"/>
            <a:r>
              <a:rPr lang="en-US" sz="2200" dirty="0"/>
              <a:t>More than 30,000 volunteers participated in 2020</a:t>
            </a:r>
          </a:p>
          <a:p>
            <a:pPr lvl="1"/>
            <a:r>
              <a:rPr lang="en-US" sz="2200" dirty="0"/>
              <a:t>Some participants become COVID-19 positive</a:t>
            </a:r>
          </a:p>
          <a:p>
            <a:pPr lvl="1"/>
            <a:r>
              <a:rPr lang="en-US" sz="2200" dirty="0"/>
              <a:t>&gt;90% of COVID-19 positive participants received placebo, not vaccine</a:t>
            </a:r>
          </a:p>
          <a:p>
            <a:pPr lvl="1"/>
            <a:r>
              <a:rPr lang="en-US" sz="2200" dirty="0"/>
              <a:t>This is very strong evidence that vaccines confer lasting immunity</a:t>
            </a:r>
          </a:p>
        </p:txBody>
      </p:sp>
      <p:sp>
        <p:nvSpPr>
          <p:cNvPr id="7" name="TextBox 6">
            <a:extLst>
              <a:ext uri="{FF2B5EF4-FFF2-40B4-BE49-F238E27FC236}">
                <a16:creationId xmlns:a16="http://schemas.microsoft.com/office/drawing/2014/main" id="{8ED00C5F-CF2E-2C49-9749-0DBA614E8DF9}"/>
              </a:ext>
            </a:extLst>
          </p:cNvPr>
          <p:cNvSpPr txBox="1"/>
          <p:nvPr/>
        </p:nvSpPr>
        <p:spPr>
          <a:xfrm>
            <a:off x="285749" y="6433655"/>
            <a:ext cx="7804316" cy="307777"/>
          </a:xfrm>
          <a:prstGeom prst="rect">
            <a:avLst/>
          </a:prstGeom>
          <a:noFill/>
        </p:spPr>
        <p:txBody>
          <a:bodyPr wrap="none" rtlCol="0">
            <a:spAutoFit/>
          </a:bodyPr>
          <a:lstStyle/>
          <a:p>
            <a:r>
              <a:rPr lang="en-US" sz="1400" dirty="0"/>
              <a:t>Data from Pfizer/</a:t>
            </a:r>
            <a:r>
              <a:rPr lang="en-US" sz="1400" dirty="0" err="1"/>
              <a:t>BioNTEch</a:t>
            </a:r>
            <a:r>
              <a:rPr lang="en-US" sz="1400" dirty="0"/>
              <a:t> provided to US FDA 12/10/20 https://</a:t>
            </a:r>
            <a:r>
              <a:rPr lang="en-US" sz="1400" dirty="0" err="1"/>
              <a:t>www.fda.gov</a:t>
            </a:r>
            <a:r>
              <a:rPr lang="en-US" sz="1400" dirty="0"/>
              <a:t>/media/144246/download</a:t>
            </a:r>
          </a:p>
        </p:txBody>
      </p:sp>
      <p:grpSp>
        <p:nvGrpSpPr>
          <p:cNvPr id="12" name="Group 11" descr="A figure shows results from a clinical trial of the mRNA-based coronavirus vaccine developed by Pfizer and BioNTech. The results show the incidence of COVID 19 disease among people who received the vaccine or received a placebo. The number of people who contracted COVID19 was much higher for the non-vaccinated group.">
            <a:extLst>
              <a:ext uri="{FF2B5EF4-FFF2-40B4-BE49-F238E27FC236}">
                <a16:creationId xmlns:a16="http://schemas.microsoft.com/office/drawing/2014/main" id="{E9422326-5877-104F-9F82-2B5C6B121E58}"/>
              </a:ext>
            </a:extLst>
          </p:cNvPr>
          <p:cNvGrpSpPr/>
          <p:nvPr/>
        </p:nvGrpSpPr>
        <p:grpSpPr>
          <a:xfrm>
            <a:off x="5315744" y="1368423"/>
            <a:ext cx="6641306" cy="4275042"/>
            <a:chOff x="5264944" y="1368423"/>
            <a:chExt cx="6641306" cy="4275042"/>
          </a:xfrm>
        </p:grpSpPr>
        <p:grpSp>
          <p:nvGrpSpPr>
            <p:cNvPr id="5" name="Group 4">
              <a:extLst>
                <a:ext uri="{FF2B5EF4-FFF2-40B4-BE49-F238E27FC236}">
                  <a16:creationId xmlns:a16="http://schemas.microsoft.com/office/drawing/2014/main" id="{39DC8C0D-61C6-6B4F-9601-999279B9051C}"/>
                </a:ext>
              </a:extLst>
            </p:cNvPr>
            <p:cNvGrpSpPr/>
            <p:nvPr/>
          </p:nvGrpSpPr>
          <p:grpSpPr>
            <a:xfrm>
              <a:off x="5264944" y="1368423"/>
              <a:ext cx="6641306" cy="4260851"/>
              <a:chOff x="5305612" y="1228724"/>
              <a:chExt cx="5448642" cy="3495676"/>
            </a:xfrm>
          </p:grpSpPr>
          <p:pic>
            <p:nvPicPr>
              <p:cNvPr id="6" name="Picture 5" descr="Pfizer">
                <a:extLst>
                  <a:ext uri="{FF2B5EF4-FFF2-40B4-BE49-F238E27FC236}">
                    <a16:creationId xmlns:a16="http://schemas.microsoft.com/office/drawing/2014/main" id="{3514AE92-6C01-9440-8C31-A5B05403BF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
              <a:stretch/>
            </p:blipFill>
            <p:spPr>
              <a:xfrm>
                <a:off x="5305612" y="1228724"/>
                <a:ext cx="5448642" cy="3495676"/>
              </a:xfrm>
              <a:prstGeom prst="rect">
                <a:avLst/>
              </a:prstGeom>
              <a:ln>
                <a:solidFill>
                  <a:schemeClr val="accent1"/>
                </a:solidFill>
              </a:ln>
            </p:spPr>
          </p:pic>
          <p:pic>
            <p:nvPicPr>
              <p:cNvPr id="8" name="Picture 7" descr="Pfizer">
                <a:extLst>
                  <a:ext uri="{FF2B5EF4-FFF2-40B4-BE49-F238E27FC236}">
                    <a16:creationId xmlns:a16="http://schemas.microsoft.com/office/drawing/2014/main" id="{17465179-91D4-D044-A236-56FB7FDFA27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096000" y="1778000"/>
                <a:ext cx="1930400" cy="152400"/>
              </a:xfrm>
              <a:prstGeom prst="rect">
                <a:avLst/>
              </a:prstGeom>
            </p:spPr>
          </p:pic>
        </p:grpSp>
        <p:sp>
          <p:nvSpPr>
            <p:cNvPr id="10" name="TextBox 9">
              <a:extLst>
                <a:ext uri="{FF2B5EF4-FFF2-40B4-BE49-F238E27FC236}">
                  <a16:creationId xmlns:a16="http://schemas.microsoft.com/office/drawing/2014/main" id="{EEE19FF2-D60A-6F4E-A1ED-3D74176454B8}"/>
                </a:ext>
              </a:extLst>
            </p:cNvPr>
            <p:cNvSpPr txBox="1"/>
            <p:nvPr/>
          </p:nvSpPr>
          <p:spPr>
            <a:xfrm>
              <a:off x="8090065" y="5335688"/>
              <a:ext cx="1476173" cy="307777"/>
            </a:xfrm>
            <a:prstGeom prst="rect">
              <a:avLst/>
            </a:prstGeom>
            <a:solidFill>
              <a:schemeClr val="bg1"/>
            </a:solidFill>
          </p:spPr>
          <p:txBody>
            <a:bodyPr wrap="none" rtlCol="0">
              <a:spAutoFit/>
            </a:bodyPr>
            <a:lstStyle/>
            <a:p>
              <a:r>
                <a:rPr lang="en-US" sz="1400" dirty="0"/>
                <a:t>Days After Dose 1</a:t>
              </a:r>
            </a:p>
          </p:txBody>
        </p:sp>
        <p:sp>
          <p:nvSpPr>
            <p:cNvPr id="11" name="TextBox 10">
              <a:extLst>
                <a:ext uri="{FF2B5EF4-FFF2-40B4-BE49-F238E27FC236}">
                  <a16:creationId xmlns:a16="http://schemas.microsoft.com/office/drawing/2014/main" id="{FFD74A79-FD2A-D64B-96F4-651E5FE556D3}"/>
                </a:ext>
              </a:extLst>
            </p:cNvPr>
            <p:cNvSpPr txBox="1"/>
            <p:nvPr/>
          </p:nvSpPr>
          <p:spPr>
            <a:xfrm rot="16200000">
              <a:off x="3727653" y="3389518"/>
              <a:ext cx="3509359" cy="307777"/>
            </a:xfrm>
            <a:prstGeom prst="rect">
              <a:avLst/>
            </a:prstGeom>
            <a:solidFill>
              <a:schemeClr val="bg1"/>
            </a:solidFill>
          </p:spPr>
          <p:txBody>
            <a:bodyPr wrap="none" rtlCol="0">
              <a:spAutoFit/>
            </a:bodyPr>
            <a:lstStyle/>
            <a:p>
              <a:r>
                <a:rPr lang="en-US" sz="1400" dirty="0"/>
                <a:t>Cumulative Incidence of COVID19 Occurrence</a:t>
              </a:r>
            </a:p>
          </p:txBody>
        </p:sp>
      </p:grpSp>
    </p:spTree>
    <p:extLst>
      <p:ext uri="{BB962C8B-B14F-4D97-AF65-F5344CB8AC3E}">
        <p14:creationId xmlns:p14="http://schemas.microsoft.com/office/powerpoint/2010/main" val="2169800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10544546" cy="635000"/>
          </a:xfrm>
        </p:spPr>
        <p:txBody>
          <a:bodyPr>
            <a:normAutofit fontScale="90000"/>
          </a:bodyPr>
          <a:lstStyle/>
          <a:p>
            <a:r>
              <a:rPr lang="en-US" dirty="0"/>
              <a:t>Regulatory review and approval</a:t>
            </a:r>
          </a:p>
        </p:txBody>
      </p:sp>
      <p:sp>
        <p:nvSpPr>
          <p:cNvPr id="7" name="Content Placeholder 2">
            <a:extLst>
              <a:ext uri="{FF2B5EF4-FFF2-40B4-BE49-F238E27FC236}">
                <a16:creationId xmlns:a16="http://schemas.microsoft.com/office/drawing/2014/main" id="{647C6C71-A8BF-2D4D-A02C-6C15B9A038BC}"/>
              </a:ext>
            </a:extLst>
          </p:cNvPr>
          <p:cNvSpPr txBox="1">
            <a:spLocks/>
          </p:cNvSpPr>
          <p:nvPr/>
        </p:nvSpPr>
        <p:spPr>
          <a:xfrm>
            <a:off x="485775" y="1228724"/>
            <a:ext cx="11301413" cy="5055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Investigational New Drug application</a:t>
            </a:r>
          </a:p>
          <a:p>
            <a:r>
              <a:rPr lang="en-US" dirty="0"/>
              <a:t>Pre-licensure vaccine clinical trials</a:t>
            </a:r>
          </a:p>
          <a:p>
            <a:r>
              <a:rPr lang="en-US" dirty="0"/>
              <a:t>Presentation of findings to FDA’s Vaccines and Related Biological Products Advisory Committee (VRBPAC)</a:t>
            </a:r>
          </a:p>
          <a:p>
            <a:r>
              <a:rPr lang="en-US" dirty="0"/>
              <a:t>Biologics License Application (BLA) / </a:t>
            </a:r>
            <a:r>
              <a:rPr lang="en-US" dirty="0">
                <a:solidFill>
                  <a:schemeClr val="accent1"/>
                </a:solidFill>
              </a:rPr>
              <a:t>Emergency Use Authorization (EUA)</a:t>
            </a:r>
          </a:p>
          <a:p>
            <a:r>
              <a:rPr lang="en-US" dirty="0"/>
              <a:t>Inspection of manufacturing facilities</a:t>
            </a:r>
          </a:p>
          <a:p>
            <a:r>
              <a:rPr lang="en-US" dirty="0"/>
              <a:t>Usability testing of product labeling</a:t>
            </a:r>
          </a:p>
          <a:p>
            <a:endParaRPr lang="en-US" dirty="0">
              <a:solidFill>
                <a:schemeClr val="accent1"/>
              </a:solidFill>
            </a:endParaRPr>
          </a:p>
          <a:p>
            <a:r>
              <a:rPr lang="en-US" dirty="0">
                <a:solidFill>
                  <a:schemeClr val="accent1"/>
                </a:solidFill>
              </a:rPr>
              <a:t>No steps are being skipped, but most are going faster than they normally would because vaccines are top approval priorities</a:t>
            </a:r>
          </a:p>
        </p:txBody>
      </p:sp>
      <p:pic>
        <p:nvPicPr>
          <p:cNvPr id="3" name="Picture 2">
            <a:extLst>
              <a:ext uri="{FF2B5EF4-FFF2-40B4-BE49-F238E27FC236}">
                <a16:creationId xmlns:a16="http://schemas.microsoft.com/office/drawing/2014/main" id="{F29BD3BA-34E6-B949-8D31-9EE1D5F0AC48}"/>
              </a:ext>
            </a:extLst>
          </p:cNvPr>
          <p:cNvPicPr>
            <a:picLocks noChangeAspect="1"/>
          </p:cNvPicPr>
          <p:nvPr/>
        </p:nvPicPr>
        <p:blipFill>
          <a:blip r:embed="rId4"/>
          <a:stretch>
            <a:fillRect/>
          </a:stretch>
        </p:blipFill>
        <p:spPr>
          <a:xfrm>
            <a:off x="7037798" y="1228724"/>
            <a:ext cx="3617715" cy="864015"/>
          </a:xfrm>
          <a:prstGeom prst="rect">
            <a:avLst/>
          </a:prstGeom>
        </p:spPr>
      </p:pic>
    </p:spTree>
    <p:extLst>
      <p:ext uri="{BB962C8B-B14F-4D97-AF65-F5344CB8AC3E}">
        <p14:creationId xmlns:p14="http://schemas.microsoft.com/office/powerpoint/2010/main" val="2453792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Regulatory review and approval</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7283450" cy="4948238"/>
          </a:xfrm>
        </p:spPr>
        <p:txBody>
          <a:bodyPr/>
          <a:lstStyle/>
          <a:p>
            <a:r>
              <a:rPr lang="en-US" dirty="0"/>
              <a:t>Companies are gathering more trials data and securing approval to make and distribute vaccines in large quantities</a:t>
            </a:r>
          </a:p>
          <a:p>
            <a:r>
              <a:rPr lang="en-US" dirty="0"/>
              <a:t>Thanks to an accelerated and successful development process, the first vaccines were distributed in December 2020. </a:t>
            </a:r>
          </a:p>
          <a:p>
            <a:r>
              <a:rPr lang="en-US" dirty="0"/>
              <a:t>Widespread vaccine availability is expected by Summer of 2021.</a:t>
            </a:r>
          </a:p>
          <a:p>
            <a:endParaRPr lang="en-US" dirty="0"/>
          </a:p>
        </p:txBody>
      </p:sp>
      <p:pic>
        <p:nvPicPr>
          <p:cNvPr id="7" name="Picture 6" descr="A photo shows a gloved hand holding a vial of a COVID-19 vaccine. ">
            <a:extLst>
              <a:ext uri="{FF2B5EF4-FFF2-40B4-BE49-F238E27FC236}">
                <a16:creationId xmlns:a16="http://schemas.microsoft.com/office/drawing/2014/main" id="{2138062A-E362-D847-948A-CEE4E6AAAA5C}"/>
              </a:ext>
            </a:extLst>
          </p:cNvPr>
          <p:cNvPicPr>
            <a:picLocks noChangeAspect="1"/>
          </p:cNvPicPr>
          <p:nvPr/>
        </p:nvPicPr>
        <p:blipFill>
          <a:blip r:embed="rId4"/>
          <a:stretch>
            <a:fillRect/>
          </a:stretch>
        </p:blipFill>
        <p:spPr>
          <a:xfrm>
            <a:off x="7708900" y="1190625"/>
            <a:ext cx="4064001" cy="5230762"/>
          </a:xfrm>
          <a:prstGeom prst="rect">
            <a:avLst/>
          </a:prstGeom>
        </p:spPr>
      </p:pic>
      <p:sp>
        <p:nvSpPr>
          <p:cNvPr id="9" name="TextBox 8">
            <a:extLst>
              <a:ext uri="{FF2B5EF4-FFF2-40B4-BE49-F238E27FC236}">
                <a16:creationId xmlns:a16="http://schemas.microsoft.com/office/drawing/2014/main" id="{7AC36C35-F28D-2745-B319-61529EBB5E30}"/>
              </a:ext>
            </a:extLst>
          </p:cNvPr>
          <p:cNvSpPr txBox="1"/>
          <p:nvPr/>
        </p:nvSpPr>
        <p:spPr>
          <a:xfrm>
            <a:off x="285749" y="6433655"/>
            <a:ext cx="10307950" cy="307777"/>
          </a:xfrm>
          <a:prstGeom prst="rect">
            <a:avLst/>
          </a:prstGeom>
          <a:noFill/>
        </p:spPr>
        <p:txBody>
          <a:bodyPr wrap="none" rtlCol="0">
            <a:spAutoFit/>
          </a:bodyPr>
          <a:lstStyle/>
          <a:p>
            <a:r>
              <a:rPr lang="en-US" sz="1400" dirty="0"/>
              <a:t>Adapted from Wikimedia Commons https://</a:t>
            </a:r>
            <a:r>
              <a:rPr lang="en-US" sz="1400" dirty="0" err="1"/>
              <a:t>commons.wikimedia.org</a:t>
            </a:r>
            <a:r>
              <a:rPr lang="en-US" sz="1400" dirty="0"/>
              <a:t>/wiki/File:Pfizer-BioNTech_COVID-19_vaccine_(2020)_C_(cropped).jpg</a:t>
            </a:r>
          </a:p>
        </p:txBody>
      </p:sp>
    </p:spTree>
    <p:extLst>
      <p:ext uri="{BB962C8B-B14F-4D97-AF65-F5344CB8AC3E}">
        <p14:creationId xmlns:p14="http://schemas.microsoft.com/office/powerpoint/2010/main" val="89057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The one-sentence summary</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20170" cy="4948238"/>
          </a:xfrm>
        </p:spPr>
        <p:txBody>
          <a:bodyPr/>
          <a:lstStyle/>
          <a:p>
            <a:r>
              <a:rPr lang="en-US" dirty="0"/>
              <a:t>Scientists have the tools and knowledge to develop safe, effective Covid-19 vaccines</a:t>
            </a:r>
          </a:p>
        </p:txBody>
      </p:sp>
      <p:pic>
        <p:nvPicPr>
          <p:cNvPr id="5" name="Picture 4">
            <a:extLst>
              <a:ext uri="{FF2B5EF4-FFF2-40B4-BE49-F238E27FC236}">
                <a16:creationId xmlns:a16="http://schemas.microsoft.com/office/drawing/2014/main" id="{97D30ABA-7D38-CD44-8C70-0AB305F2CF6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259724" y="1889980"/>
            <a:ext cx="8631537" cy="4517171"/>
          </a:xfrm>
          <a:prstGeom prst="rect">
            <a:avLst/>
          </a:prstGeom>
        </p:spPr>
      </p:pic>
      <p:sp>
        <p:nvSpPr>
          <p:cNvPr id="6" name="TextBox 5">
            <a:extLst>
              <a:ext uri="{FF2B5EF4-FFF2-40B4-BE49-F238E27FC236}">
                <a16:creationId xmlns:a16="http://schemas.microsoft.com/office/drawing/2014/main" id="{4FE2DBFA-AA76-604A-96DF-86F019E9D5C8}"/>
              </a:ext>
            </a:extLst>
          </p:cNvPr>
          <p:cNvSpPr txBox="1"/>
          <p:nvPr/>
        </p:nvSpPr>
        <p:spPr>
          <a:xfrm>
            <a:off x="285749" y="6433655"/>
            <a:ext cx="4823628" cy="307777"/>
          </a:xfrm>
          <a:prstGeom prst="rect">
            <a:avLst/>
          </a:prstGeom>
          <a:noFill/>
        </p:spPr>
        <p:txBody>
          <a:bodyPr wrap="none" rtlCol="0">
            <a:spAutoFit/>
          </a:bodyPr>
          <a:lstStyle/>
          <a:p>
            <a:r>
              <a:rPr lang="en-US" sz="1400" dirty="0"/>
              <a:t>Image adapted from http://</a:t>
            </a:r>
            <a:r>
              <a:rPr lang="en-US" sz="1400" dirty="0" err="1"/>
              <a:t>tamkeen-jo.org</a:t>
            </a:r>
            <a:r>
              <a:rPr lang="en-US" sz="1400" dirty="0"/>
              <a:t>/</a:t>
            </a:r>
            <a:r>
              <a:rPr lang="en-US" sz="1400" dirty="0" err="1"/>
              <a:t>newsDetails</a:t>
            </a:r>
            <a:r>
              <a:rPr lang="en-US" sz="1400" dirty="0"/>
              <a:t>/567/</a:t>
            </a:r>
            <a:r>
              <a:rPr lang="en-US" sz="1400" dirty="0" err="1"/>
              <a:t>en</a:t>
            </a:r>
            <a:endParaRPr lang="en-US" sz="1400" dirty="0"/>
          </a:p>
        </p:txBody>
      </p:sp>
    </p:spTree>
    <p:extLst>
      <p:ext uri="{BB962C8B-B14F-4D97-AF65-F5344CB8AC3E}">
        <p14:creationId xmlns:p14="http://schemas.microsoft.com/office/powerpoint/2010/main" val="1892187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Module 3, Part 2 – From Trials to Vials</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normAutofit/>
          </a:bodyPr>
          <a:lstStyle/>
          <a:p>
            <a:r>
              <a:rPr lang="en-US" dirty="0"/>
              <a:t>Vaccines are used to build protective immunity</a:t>
            </a:r>
          </a:p>
          <a:p>
            <a:r>
              <a:rPr lang="en-US" dirty="0"/>
              <a:t>Vaccine development pipeline</a:t>
            </a:r>
          </a:p>
          <a:p>
            <a:r>
              <a:rPr lang="en-US" dirty="0"/>
              <a:t>Exploratory research: finding a target</a:t>
            </a:r>
          </a:p>
          <a:p>
            <a:r>
              <a:rPr lang="en-US" dirty="0"/>
              <a:t>Vaccine design</a:t>
            </a:r>
          </a:p>
          <a:p>
            <a:r>
              <a:rPr lang="en-US" dirty="0"/>
              <a:t>Pre-clinical studies and clinical trials </a:t>
            </a:r>
          </a:p>
          <a:p>
            <a:r>
              <a:rPr lang="en-US" dirty="0"/>
              <a:t>Regulatory review and approval</a:t>
            </a:r>
          </a:p>
          <a:p>
            <a:endParaRPr lang="en-US" dirty="0"/>
          </a:p>
        </p:txBody>
      </p:sp>
    </p:spTree>
    <p:extLst>
      <p:ext uri="{BB962C8B-B14F-4D97-AF65-F5344CB8AC3E}">
        <p14:creationId xmlns:p14="http://schemas.microsoft.com/office/powerpoint/2010/main" val="2840074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C046A05C-7CA5-9F42-B987-C624F09CF7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0884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ADA2E96-D2D6-B84F-9A83-212130729EE4}"/>
              </a:ext>
            </a:extLst>
          </p:cNvPr>
          <p:cNvSpPr>
            <a:spLocks noGrp="1"/>
          </p:cNvSpPr>
          <p:nvPr>
            <p:ph type="title"/>
          </p:nvPr>
        </p:nvSpPr>
        <p:spPr>
          <a:xfrm>
            <a:off x="285750" y="363537"/>
            <a:ext cx="9958389" cy="635000"/>
          </a:xfrm>
        </p:spPr>
        <p:txBody>
          <a:bodyPr>
            <a:noAutofit/>
          </a:bodyPr>
          <a:lstStyle/>
          <a:p>
            <a:r>
              <a:rPr lang="en-US" sz="4000" dirty="0"/>
              <a:t>Vaccines are used to build protective immunity</a:t>
            </a:r>
          </a:p>
        </p:txBody>
      </p:sp>
      <p:pic>
        <p:nvPicPr>
          <p:cNvPr id="9" name="Picture 8" descr="An illustration of the primary immune response shows antigen presentation by macrophages, activation of cytotoxic T cells and B cells, formation of plasma cells that make antibodies and formation of memory cells that will induce a secondary response when re-introduced to the same pathogen.">
            <a:extLst>
              <a:ext uri="{FF2B5EF4-FFF2-40B4-BE49-F238E27FC236}">
                <a16:creationId xmlns:a16="http://schemas.microsoft.com/office/drawing/2014/main" id="{25E50902-FEC9-B144-BC32-898CC6C56D4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04509" y="1228725"/>
            <a:ext cx="7401741" cy="5629275"/>
          </a:xfrm>
          <a:prstGeom prst="rect">
            <a:avLst/>
          </a:prstGeom>
        </p:spPr>
      </p:pic>
      <p:sp>
        <p:nvSpPr>
          <p:cNvPr id="10" name="Content Placeholder 2">
            <a:extLst>
              <a:ext uri="{FF2B5EF4-FFF2-40B4-BE49-F238E27FC236}">
                <a16:creationId xmlns:a16="http://schemas.microsoft.com/office/drawing/2014/main" id="{5D5D691E-9299-6045-AAC6-F4D479894E6D}"/>
              </a:ext>
            </a:extLst>
          </p:cNvPr>
          <p:cNvSpPr txBox="1">
            <a:spLocks/>
          </p:cNvSpPr>
          <p:nvPr/>
        </p:nvSpPr>
        <p:spPr>
          <a:xfrm>
            <a:off x="285750" y="1228725"/>
            <a:ext cx="4338501" cy="4948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Infection with a </a:t>
            </a:r>
            <a:r>
              <a:rPr lang="en-US" b="1"/>
              <a:t>pathogen</a:t>
            </a:r>
            <a:r>
              <a:rPr lang="en-US"/>
              <a:t> leads to a coordinated response by the immune system</a:t>
            </a:r>
          </a:p>
          <a:p>
            <a:endParaRPr lang="en-US"/>
          </a:p>
          <a:p>
            <a:r>
              <a:rPr lang="en-US"/>
              <a:t>The system forms </a:t>
            </a:r>
            <a:r>
              <a:rPr lang="en-US" b="1"/>
              <a:t>immunological memory </a:t>
            </a:r>
            <a:r>
              <a:rPr lang="en-US"/>
              <a:t>of its interactions with the pathogen and remains prepared for later infections</a:t>
            </a:r>
            <a:endParaRPr lang="en-US" dirty="0"/>
          </a:p>
        </p:txBody>
      </p:sp>
      <p:sp>
        <p:nvSpPr>
          <p:cNvPr id="5" name="TextBox 4">
            <a:extLst>
              <a:ext uri="{FF2B5EF4-FFF2-40B4-BE49-F238E27FC236}">
                <a16:creationId xmlns:a16="http://schemas.microsoft.com/office/drawing/2014/main" id="{3237C2D1-5F8E-764D-9A85-4048E29661C7}"/>
              </a:ext>
            </a:extLst>
          </p:cNvPr>
          <p:cNvSpPr txBox="1"/>
          <p:nvPr/>
        </p:nvSpPr>
        <p:spPr>
          <a:xfrm>
            <a:off x="285749" y="6433655"/>
            <a:ext cx="8442055" cy="307777"/>
          </a:xfrm>
          <a:prstGeom prst="rect">
            <a:avLst/>
          </a:prstGeom>
          <a:noFill/>
        </p:spPr>
        <p:txBody>
          <a:bodyPr wrap="none" rtlCol="0">
            <a:spAutoFit/>
          </a:bodyPr>
          <a:lstStyle/>
          <a:p>
            <a:r>
              <a:rPr lang="en-US" sz="1400" dirty="0"/>
              <a:t>Adapted from Wikimedia Commons https://</a:t>
            </a:r>
            <a:r>
              <a:rPr lang="en-US" sz="1400" dirty="0" err="1"/>
              <a:t>commons.wikimedia.org</a:t>
            </a:r>
            <a:r>
              <a:rPr lang="en-US" sz="1400" dirty="0"/>
              <a:t>/wiki/File:Primary_immune_response_1.png</a:t>
            </a:r>
          </a:p>
        </p:txBody>
      </p:sp>
    </p:spTree>
    <p:extLst>
      <p:ext uri="{BB962C8B-B14F-4D97-AF65-F5344CB8AC3E}">
        <p14:creationId xmlns:p14="http://schemas.microsoft.com/office/powerpoint/2010/main" val="11039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4F6ED8-2D91-CA45-9A45-AA990F67B07F}"/>
              </a:ext>
            </a:extLst>
          </p:cNvPr>
          <p:cNvSpPr>
            <a:spLocks noGrp="1"/>
          </p:cNvSpPr>
          <p:nvPr>
            <p:ph type="title"/>
          </p:nvPr>
        </p:nvSpPr>
        <p:spPr>
          <a:xfrm>
            <a:off x="285750" y="363537"/>
            <a:ext cx="9958389" cy="635000"/>
          </a:xfrm>
        </p:spPr>
        <p:txBody>
          <a:bodyPr>
            <a:normAutofit fontScale="90000"/>
          </a:bodyPr>
          <a:lstStyle/>
          <a:p>
            <a:r>
              <a:rPr lang="en-US" dirty="0"/>
              <a:t>Vaccines are used to build protective immunity</a:t>
            </a:r>
          </a:p>
        </p:txBody>
      </p:sp>
      <p:sp>
        <p:nvSpPr>
          <p:cNvPr id="8" name="Content Placeholder 2">
            <a:extLst>
              <a:ext uri="{FF2B5EF4-FFF2-40B4-BE49-F238E27FC236}">
                <a16:creationId xmlns:a16="http://schemas.microsoft.com/office/drawing/2014/main" id="{CB094FC1-0048-EC41-AEDC-71E14A2BB7AC}"/>
              </a:ext>
            </a:extLst>
          </p:cNvPr>
          <p:cNvSpPr>
            <a:spLocks noGrp="1"/>
          </p:cNvSpPr>
          <p:nvPr>
            <p:ph idx="1"/>
          </p:nvPr>
        </p:nvSpPr>
        <p:spPr>
          <a:xfrm>
            <a:off x="285750" y="1228725"/>
            <a:ext cx="3933553" cy="4948238"/>
          </a:xfrm>
        </p:spPr>
        <p:txBody>
          <a:bodyPr/>
          <a:lstStyle/>
          <a:p>
            <a:r>
              <a:rPr lang="en-US" dirty="0"/>
              <a:t>The goal of a </a:t>
            </a:r>
            <a:r>
              <a:rPr lang="en-US" b="1" dirty="0"/>
              <a:t>vaccine</a:t>
            </a:r>
            <a:r>
              <a:rPr lang="en-US" dirty="0"/>
              <a:t> is to stimulate the immune response for protective immunity without the risks of disease</a:t>
            </a:r>
          </a:p>
        </p:txBody>
      </p:sp>
      <p:pic>
        <p:nvPicPr>
          <p:cNvPr id="9" name="Picture 8" descr="A diagram shows that a person who receives a vaccine will mount a primary immune response and will have mild symptoms. When this person comes in contact with an infected person later, they mount a secondary immune response and do not get sick. ">
            <a:extLst>
              <a:ext uri="{FF2B5EF4-FFF2-40B4-BE49-F238E27FC236}">
                <a16:creationId xmlns:a16="http://schemas.microsoft.com/office/drawing/2014/main" id="{3D4F945F-BA70-FC4E-B3C9-5A39F06BB0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84172" y="1228725"/>
            <a:ext cx="7667898" cy="5502427"/>
          </a:xfrm>
          <a:prstGeom prst="rect">
            <a:avLst/>
          </a:prstGeom>
        </p:spPr>
      </p:pic>
      <p:sp>
        <p:nvSpPr>
          <p:cNvPr id="5" name="TextBox 4">
            <a:extLst>
              <a:ext uri="{FF2B5EF4-FFF2-40B4-BE49-F238E27FC236}">
                <a16:creationId xmlns:a16="http://schemas.microsoft.com/office/drawing/2014/main" id="{2DAC9EA9-584D-E648-A636-ABD6C67873D4}"/>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53828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 Development Pipeline</a:t>
            </a:r>
          </a:p>
        </p:txBody>
      </p:sp>
      <p:graphicFrame>
        <p:nvGraphicFramePr>
          <p:cNvPr id="7" name="Content Placeholder 2">
            <a:extLst>
              <a:ext uri="{FF2B5EF4-FFF2-40B4-BE49-F238E27FC236}">
                <a16:creationId xmlns:a16="http://schemas.microsoft.com/office/drawing/2014/main" id="{97C9088C-8BD1-4C84-A16E-F167DF47F1F3}"/>
              </a:ext>
            </a:extLst>
          </p:cNvPr>
          <p:cNvGraphicFramePr>
            <a:graphicFrameLocks noGrp="1"/>
          </p:cNvGraphicFramePr>
          <p:nvPr>
            <p:ph idx="1"/>
            <p:extLst>
              <p:ext uri="{D42A27DB-BD31-4B8C-83A1-F6EECF244321}">
                <p14:modId xmlns:p14="http://schemas.microsoft.com/office/powerpoint/2010/main" val="2412732297"/>
              </p:ext>
            </p:extLst>
          </p:nvPr>
        </p:nvGraphicFramePr>
        <p:xfrm>
          <a:off x="285750" y="1228725"/>
          <a:ext cx="11544300" cy="49482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88943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Exploratory research: finding a target</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11544300" cy="4948238"/>
          </a:xfrm>
        </p:spPr>
        <p:txBody>
          <a:bodyPr/>
          <a:lstStyle/>
          <a:p>
            <a:r>
              <a:rPr lang="en-US" dirty="0"/>
              <a:t>The </a:t>
            </a:r>
            <a:r>
              <a:rPr lang="en-US" b="1" dirty="0"/>
              <a:t>structure</a:t>
            </a:r>
            <a:r>
              <a:rPr lang="en-US" dirty="0"/>
              <a:t> of human coronaviruses has been extensively studied</a:t>
            </a:r>
          </a:p>
          <a:p>
            <a:r>
              <a:rPr lang="en-US" dirty="0"/>
              <a:t>The </a:t>
            </a:r>
            <a:r>
              <a:rPr lang="en-US" b="1" dirty="0"/>
              <a:t>genome</a:t>
            </a:r>
            <a:r>
              <a:rPr lang="en-US" dirty="0"/>
              <a:t> of SARS-CoV-2 was published soon after the virus was discovered </a:t>
            </a:r>
          </a:p>
          <a:p>
            <a:endParaRPr lang="en-US" dirty="0"/>
          </a:p>
        </p:txBody>
      </p:sp>
      <p:pic>
        <p:nvPicPr>
          <p:cNvPr id="6" name="Picture 5" descr="An illustration shows 3-D surface rendering and cross-section rendering of the SARS CoV 2 virus. In the cross-section, labels show the protruding spike proteins, membrane protein, and envelope protein on the viral coat and nucleocapsid protein and RNA viral genome in the interior.">
            <a:extLst>
              <a:ext uri="{FF2B5EF4-FFF2-40B4-BE49-F238E27FC236}">
                <a16:creationId xmlns:a16="http://schemas.microsoft.com/office/drawing/2014/main" id="{B8BB67C9-798C-844C-81B8-325A3AFC2F0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025049" y="2603446"/>
            <a:ext cx="8219090" cy="3573517"/>
          </a:xfrm>
          <a:prstGeom prst="rect">
            <a:avLst/>
          </a:prstGeom>
        </p:spPr>
      </p:pic>
      <p:sp>
        <p:nvSpPr>
          <p:cNvPr id="5" name="TextBox 4">
            <a:extLst>
              <a:ext uri="{FF2B5EF4-FFF2-40B4-BE49-F238E27FC236}">
                <a16:creationId xmlns:a16="http://schemas.microsoft.com/office/drawing/2014/main" id="{700FE680-7873-E64B-808A-9D6D4C0E527A}"/>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88181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Exploratory research: finding a target</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5810250" cy="4948238"/>
          </a:xfrm>
        </p:spPr>
        <p:txBody>
          <a:bodyPr/>
          <a:lstStyle/>
          <a:p>
            <a:r>
              <a:rPr lang="en-US" dirty="0"/>
              <a:t>The </a:t>
            </a:r>
            <a:r>
              <a:rPr lang="en-US" b="1" dirty="0"/>
              <a:t>replication cycle</a:t>
            </a:r>
            <a:r>
              <a:rPr lang="en-US" dirty="0"/>
              <a:t> of SARS-CoV-2 and other coronaviruses is also known, based on previous outbreaks </a:t>
            </a:r>
          </a:p>
          <a:p>
            <a:r>
              <a:rPr lang="en-US" dirty="0"/>
              <a:t>This information allows researchers to identify parts of the virus that the immune system will recognize and target as </a:t>
            </a:r>
            <a:r>
              <a:rPr lang="en-US" b="1" dirty="0"/>
              <a:t>non-self </a:t>
            </a:r>
          </a:p>
        </p:txBody>
      </p:sp>
      <p:pic>
        <p:nvPicPr>
          <p:cNvPr id="6" name="Picture 5" descr="An illustration shows the coronavirus replication cycle. The virus binds to a cell surface receptor and is internalized. Viral RNA and proteins are produced by cellular machinery, then sorted into the cellular export pathway. New viral particles form inside vesicles and are released from the cell.">
            <a:extLst>
              <a:ext uri="{FF2B5EF4-FFF2-40B4-BE49-F238E27FC236}">
                <a16:creationId xmlns:a16="http://schemas.microsoft.com/office/drawing/2014/main" id="{8FCB66D7-CDDB-4C47-AE79-2DB1382147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1483" y="1956238"/>
            <a:ext cx="5256944" cy="3754960"/>
          </a:xfrm>
          <a:prstGeom prst="rect">
            <a:avLst/>
          </a:prstGeom>
          <a:ln>
            <a:solidFill>
              <a:schemeClr val="accent1"/>
            </a:solidFill>
          </a:ln>
        </p:spPr>
      </p:pic>
      <p:sp>
        <p:nvSpPr>
          <p:cNvPr id="5" name="TextBox 4">
            <a:extLst>
              <a:ext uri="{FF2B5EF4-FFF2-40B4-BE49-F238E27FC236}">
                <a16:creationId xmlns:a16="http://schemas.microsoft.com/office/drawing/2014/main" id="{9177A81F-2E11-C841-85B2-BBBBDCB48ECB}"/>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336308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Exploratory research: SARS-CoV-2 structure</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5632165" cy="4948238"/>
          </a:xfrm>
        </p:spPr>
        <p:txBody>
          <a:bodyPr/>
          <a:lstStyle/>
          <a:p>
            <a:r>
              <a:rPr lang="en-US" dirty="0"/>
              <a:t>SARS-CoV-2 first interacts with host cells through its spike proteins</a:t>
            </a:r>
          </a:p>
          <a:p>
            <a:r>
              <a:rPr lang="en-US" dirty="0"/>
              <a:t>These became the focus of vaccine research</a:t>
            </a:r>
          </a:p>
          <a:p>
            <a:r>
              <a:rPr lang="en-US" dirty="0"/>
              <a:t>Scientists predicted that training the immune system to recognize the spike protein antigen would strengthen the body’s ability to make neutralizing antibodies and to kill infected cells</a:t>
            </a:r>
          </a:p>
        </p:txBody>
      </p:sp>
      <p:pic>
        <p:nvPicPr>
          <p:cNvPr id="6" name="Picture 5" descr="An illustration shows a cross-section of the SARS CoV 2 virus with emphasis on the viral spike proteins. The S1 and S2 proteins extend from the virus and bind to the ACE2 receptor on a target cell.">
            <a:extLst>
              <a:ext uri="{FF2B5EF4-FFF2-40B4-BE49-F238E27FC236}">
                <a16:creationId xmlns:a16="http://schemas.microsoft.com/office/drawing/2014/main" id="{02B57424-79C9-1A4D-A694-38647213546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037811" y="1417364"/>
            <a:ext cx="3406009" cy="4864100"/>
          </a:xfrm>
          <a:prstGeom prst="rect">
            <a:avLst/>
          </a:prstGeom>
        </p:spPr>
      </p:pic>
      <p:pic>
        <p:nvPicPr>
          <p:cNvPr id="7" name="Picture 6" descr="An illustration shows 3-D surface rendering of the SARS CoV 2 virus. ">
            <a:extLst>
              <a:ext uri="{FF2B5EF4-FFF2-40B4-BE49-F238E27FC236}">
                <a16:creationId xmlns:a16="http://schemas.microsoft.com/office/drawing/2014/main" id="{8B35B36C-57BD-1B46-8440-41CE5A3BB8D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187824" y="1417364"/>
            <a:ext cx="2312265" cy="2541541"/>
          </a:xfrm>
          <a:prstGeom prst="rect">
            <a:avLst/>
          </a:prstGeom>
        </p:spPr>
      </p:pic>
      <p:sp>
        <p:nvSpPr>
          <p:cNvPr id="8" name="TextBox 7">
            <a:extLst>
              <a:ext uri="{FF2B5EF4-FFF2-40B4-BE49-F238E27FC236}">
                <a16:creationId xmlns:a16="http://schemas.microsoft.com/office/drawing/2014/main" id="{FEFEC9DF-D599-424E-BBD8-AB3924F0CCC1}"/>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668260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8D068-7DD0-114F-9F25-8B4D3F2236A0}"/>
              </a:ext>
            </a:extLst>
          </p:cNvPr>
          <p:cNvSpPr>
            <a:spLocks noGrp="1"/>
          </p:cNvSpPr>
          <p:nvPr>
            <p:ph type="title"/>
          </p:nvPr>
        </p:nvSpPr>
        <p:spPr>
          <a:xfrm>
            <a:off x="285750" y="363537"/>
            <a:ext cx="9958389" cy="635000"/>
          </a:xfrm>
        </p:spPr>
        <p:txBody>
          <a:bodyPr>
            <a:normAutofit fontScale="90000"/>
          </a:bodyPr>
          <a:lstStyle/>
          <a:p>
            <a:r>
              <a:rPr lang="en-US" dirty="0"/>
              <a:t>Vaccine design</a:t>
            </a:r>
          </a:p>
        </p:txBody>
      </p:sp>
      <p:sp>
        <p:nvSpPr>
          <p:cNvPr id="3" name="Content Placeholder 2">
            <a:extLst>
              <a:ext uri="{FF2B5EF4-FFF2-40B4-BE49-F238E27FC236}">
                <a16:creationId xmlns:a16="http://schemas.microsoft.com/office/drawing/2014/main" id="{2D8D3800-1CAD-8841-BB7D-151B1C99E782}"/>
              </a:ext>
            </a:extLst>
          </p:cNvPr>
          <p:cNvSpPr>
            <a:spLocks noGrp="1"/>
          </p:cNvSpPr>
          <p:nvPr>
            <p:ph idx="1"/>
          </p:nvPr>
        </p:nvSpPr>
        <p:spPr>
          <a:xfrm>
            <a:off x="285750" y="1228725"/>
            <a:ext cx="4517478" cy="4948238"/>
          </a:xfrm>
        </p:spPr>
        <p:txBody>
          <a:bodyPr/>
          <a:lstStyle/>
          <a:p>
            <a:r>
              <a:rPr lang="en-US" dirty="0"/>
              <a:t>Conventional, vector-based, and nucleic acid vaccines are the three main types in use today</a:t>
            </a:r>
          </a:p>
          <a:p>
            <a:r>
              <a:rPr lang="en-US" dirty="0"/>
              <a:t>Each type of vaccine has its own pros and cons</a:t>
            </a:r>
          </a:p>
        </p:txBody>
      </p:sp>
      <p:pic>
        <p:nvPicPr>
          <p:cNvPr id="8" name="Picture 7" descr="A diagram shows experimental approaches to viral vaccine development. Various types of inactive viral particles and virus products are used as the basis of vaccines. ">
            <a:extLst>
              <a:ext uri="{FF2B5EF4-FFF2-40B4-BE49-F238E27FC236}">
                <a16:creationId xmlns:a16="http://schemas.microsoft.com/office/drawing/2014/main" id="{05D4B339-313C-5246-A6FE-EE4E6330638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908331" y="1228725"/>
            <a:ext cx="6726622" cy="5084379"/>
          </a:xfrm>
          <a:prstGeom prst="rect">
            <a:avLst/>
          </a:prstGeom>
        </p:spPr>
      </p:pic>
      <p:sp>
        <p:nvSpPr>
          <p:cNvPr id="5" name="TextBox 4">
            <a:extLst>
              <a:ext uri="{FF2B5EF4-FFF2-40B4-BE49-F238E27FC236}">
                <a16:creationId xmlns:a16="http://schemas.microsoft.com/office/drawing/2014/main" id="{C07BA471-6B76-0844-9AC1-0ADFA7A3AC66}"/>
              </a:ext>
            </a:extLst>
          </p:cNvPr>
          <p:cNvSpPr txBox="1"/>
          <p:nvPr/>
        </p:nvSpPr>
        <p:spPr>
          <a:xfrm>
            <a:off x="285749" y="6433655"/>
            <a:ext cx="2943370" cy="307777"/>
          </a:xfrm>
          <a:prstGeom prst="rect">
            <a:avLst/>
          </a:prstGeom>
          <a:noFill/>
        </p:spPr>
        <p:txBody>
          <a:bodyPr wrap="none" rtlCol="0">
            <a:spAutoFit/>
          </a:bodyPr>
          <a:lstStyle/>
          <a:p>
            <a:r>
              <a:rPr lang="en-US" sz="1400" dirty="0"/>
              <a:t>Image generated using </a:t>
            </a:r>
            <a:r>
              <a:rPr lang="en-US" sz="1400" dirty="0" err="1"/>
              <a:t>Biorender.com</a:t>
            </a:r>
            <a:endParaRPr lang="en-US" sz="1400" dirty="0"/>
          </a:p>
        </p:txBody>
      </p:sp>
    </p:spTree>
    <p:extLst>
      <p:ext uri="{BB962C8B-B14F-4D97-AF65-F5344CB8AC3E}">
        <p14:creationId xmlns:p14="http://schemas.microsoft.com/office/powerpoint/2010/main" val="173034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4566</TotalTime>
  <Words>1603</Words>
  <Application>Microsoft Macintosh PowerPoint</Application>
  <PresentationFormat>Widescreen</PresentationFormat>
  <Paragraphs>136</Paragraphs>
  <Slides>20</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Vaccine Development and Testing</vt:lpstr>
      <vt:lpstr>Module 3, Part 2 – From Trials to Vials</vt:lpstr>
      <vt:lpstr>Vaccines are used to build protective immunity</vt:lpstr>
      <vt:lpstr>Vaccines are used to build protective immunity</vt:lpstr>
      <vt:lpstr>Vaccine Development Pipeline</vt:lpstr>
      <vt:lpstr>Exploratory research: finding a target</vt:lpstr>
      <vt:lpstr>Exploratory research: finding a target</vt:lpstr>
      <vt:lpstr>Exploratory research: SARS-CoV-2 structure</vt:lpstr>
      <vt:lpstr>Vaccine design</vt:lpstr>
      <vt:lpstr>Vaccine design</vt:lpstr>
      <vt:lpstr>Vaccine design</vt:lpstr>
      <vt:lpstr>Leading non-conventional vaccine candidates</vt:lpstr>
      <vt:lpstr>mRNA vaccine</vt:lpstr>
      <vt:lpstr>Pre-clinical studies</vt:lpstr>
      <vt:lpstr>Clinical trials test vaccines on volunteers</vt:lpstr>
      <vt:lpstr>Clinical trials continue for many vaccines</vt:lpstr>
      <vt:lpstr>Regulatory review and approval</vt:lpstr>
      <vt:lpstr>Regulatory review and approval</vt:lpstr>
      <vt:lpstr>The one-sentence 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Seiser</dc:creator>
  <cp:lastModifiedBy>Robert Seiser</cp:lastModifiedBy>
  <cp:revision>135</cp:revision>
  <dcterms:created xsi:type="dcterms:W3CDTF">2020-11-16T18:31:43Z</dcterms:created>
  <dcterms:modified xsi:type="dcterms:W3CDTF">2021-01-14T07:18:42Z</dcterms:modified>
</cp:coreProperties>
</file>